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Lst>
  <p:sldSz cy="36004500" cx="251968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8" roundtripDataSignature="AMtx7mj/g1hhZQWBkuqtYg7DRjOrcYjvp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A8CF088-84A8-49AE-9E79-E6BA1848B7AA}">
  <a:tblStyle styleId="{2A8CF088-84A8-49AE-9E79-E6BA1848B7AA}"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1"/>
          <p:cNvSpPr/>
          <p:nvPr>
            <p:ph idx="2" type="pic"/>
          </p:nvPr>
        </p:nvSpPr>
        <p:spPr>
          <a:xfrm>
            <a:off x="1792288" y="612775"/>
            <a:ext cx="5486400" cy="4114800"/>
          </a:xfrm>
          <a:prstGeom prst="rect">
            <a:avLst/>
          </a:prstGeom>
          <a:noFill/>
          <a:ln>
            <a:noFill/>
          </a:ln>
        </p:spPr>
      </p:sp>
      <p:sp>
        <p:nvSpPr>
          <p:cNvPr id="64" name="Google Shape;64;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jpg"/><Relationship Id="rId5" Type="http://schemas.openxmlformats.org/officeDocument/2006/relationships/image" Target="../media/image2.png"/><Relationship Id="rId6" Type="http://schemas.openxmlformats.org/officeDocument/2006/relationships/image" Target="../media/image6.png"/><Relationship Id="rId7" Type="http://schemas.openxmlformats.org/officeDocument/2006/relationships/image" Target="../media/image5.png"/><Relationship Id="rId8"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591344" y="85749"/>
            <a:ext cx="9350064" cy="2084197"/>
          </a:xfrm>
          <a:custGeom>
            <a:rect b="b" l="l" r="r" t="t"/>
            <a:pathLst>
              <a:path extrusionOk="0" h="2084197" w="9350064">
                <a:moveTo>
                  <a:pt x="0" y="0"/>
                </a:moveTo>
                <a:lnTo>
                  <a:pt x="9350064" y="0"/>
                </a:lnTo>
                <a:lnTo>
                  <a:pt x="9350064" y="2084197"/>
                </a:lnTo>
                <a:lnTo>
                  <a:pt x="0" y="2084197"/>
                </a:lnTo>
                <a:lnTo>
                  <a:pt x="0" y="0"/>
                </a:lnTo>
                <a:close/>
              </a:path>
            </a:pathLst>
          </a:custGeom>
          <a:blipFill rotWithShape="1">
            <a:blip r:embed="rId3">
              <a:alphaModFix/>
            </a:blip>
            <a:stretch>
              <a:fillRect b="-19765" l="0" r="-1177" t="0"/>
            </a:stretch>
          </a:blipFill>
          <a:ln>
            <a:noFill/>
          </a:ln>
        </p:spPr>
      </p:sp>
      <p:grpSp>
        <p:nvGrpSpPr>
          <p:cNvPr id="85" name="Google Shape;85;p1"/>
          <p:cNvGrpSpPr/>
          <p:nvPr/>
        </p:nvGrpSpPr>
        <p:grpSpPr>
          <a:xfrm>
            <a:off x="995312" y="2307637"/>
            <a:ext cx="23506445" cy="1207807"/>
            <a:chOff x="0" y="-19050"/>
            <a:chExt cx="13533444" cy="695375"/>
          </a:xfrm>
        </p:grpSpPr>
        <p:sp>
          <p:nvSpPr>
            <p:cNvPr id="86" name="Google Shape;86;p1"/>
            <p:cNvSpPr/>
            <p:nvPr/>
          </p:nvSpPr>
          <p:spPr>
            <a:xfrm>
              <a:off x="0" y="0"/>
              <a:ext cx="13533444" cy="676324"/>
            </a:xfrm>
            <a:custGeom>
              <a:rect b="b" l="l" r="r" t="t"/>
              <a:pathLst>
                <a:path extrusionOk="0" h="676324" w="13533444">
                  <a:moveTo>
                    <a:pt x="0" y="0"/>
                  </a:moveTo>
                  <a:lnTo>
                    <a:pt x="13533444" y="0"/>
                  </a:lnTo>
                  <a:lnTo>
                    <a:pt x="13533444" y="676324"/>
                  </a:lnTo>
                  <a:lnTo>
                    <a:pt x="0" y="676324"/>
                  </a:lnTo>
                  <a:close/>
                </a:path>
              </a:pathLst>
            </a:custGeom>
            <a:blipFill rotWithShape="1">
              <a:blip r:embed="rId4">
                <a:alphaModFix amt="0"/>
              </a:blip>
              <a:stretch>
                <a:fillRect b="-283861" l="0" r="21837" t="-225635"/>
              </a:stretch>
            </a:blipFill>
            <a:ln>
              <a:noFill/>
            </a:ln>
          </p:spPr>
        </p:sp>
        <p:sp>
          <p:nvSpPr>
            <p:cNvPr id="87" name="Google Shape;87;p1"/>
            <p:cNvSpPr txBox="1"/>
            <p:nvPr/>
          </p:nvSpPr>
          <p:spPr>
            <a:xfrm>
              <a:off x="0" y="-19050"/>
              <a:ext cx="13533442" cy="695375"/>
            </a:xfrm>
            <a:prstGeom prst="rect">
              <a:avLst/>
            </a:prstGeom>
            <a:noFill/>
            <a:ln>
              <a:noFill/>
            </a:ln>
          </p:spPr>
          <p:txBody>
            <a:bodyPr anchorCtr="0" anchor="ctr" bIns="0" lIns="0" spcFirstLastPara="1" rIns="0" wrap="square" tIns="0">
              <a:noAutofit/>
            </a:bodyPr>
            <a:lstStyle/>
            <a:p>
              <a:pPr indent="0" lvl="0" marL="0" marR="0" rtl="0" algn="ctr">
                <a:lnSpc>
                  <a:spcPct val="119995"/>
                </a:lnSpc>
                <a:spcBef>
                  <a:spcPts val="0"/>
                </a:spcBef>
                <a:spcAft>
                  <a:spcPts val="0"/>
                </a:spcAft>
                <a:buNone/>
              </a:pPr>
              <a:r>
                <a:rPr b="1" i="0" lang="en-US" sz="4326" u="none" cap="none" strike="noStrike">
                  <a:solidFill>
                    <a:srgbClr val="259C95"/>
                  </a:solidFill>
                  <a:latin typeface="Times"/>
                  <a:ea typeface="Times"/>
                  <a:cs typeface="Times"/>
                  <a:sym typeface="Times"/>
                </a:rPr>
                <a:t>The Title of the Papers </a:t>
              </a:r>
              <a:endParaRPr/>
            </a:p>
          </p:txBody>
        </p:sp>
      </p:grpSp>
      <p:grpSp>
        <p:nvGrpSpPr>
          <p:cNvPr id="88" name="Google Shape;88;p1"/>
          <p:cNvGrpSpPr/>
          <p:nvPr/>
        </p:nvGrpSpPr>
        <p:grpSpPr>
          <a:xfrm>
            <a:off x="5096271" y="3149035"/>
            <a:ext cx="14501625" cy="1489880"/>
            <a:chOff x="0" y="-28575"/>
            <a:chExt cx="8349069" cy="857774"/>
          </a:xfrm>
        </p:grpSpPr>
        <p:sp>
          <p:nvSpPr>
            <p:cNvPr id="89" name="Google Shape;89;p1"/>
            <p:cNvSpPr/>
            <p:nvPr/>
          </p:nvSpPr>
          <p:spPr>
            <a:xfrm>
              <a:off x="0" y="0"/>
              <a:ext cx="8349069" cy="829199"/>
            </a:xfrm>
            <a:custGeom>
              <a:rect b="b" l="l" r="r" t="t"/>
              <a:pathLst>
                <a:path extrusionOk="0" h="829199" w="8349069">
                  <a:moveTo>
                    <a:pt x="0" y="0"/>
                  </a:moveTo>
                  <a:lnTo>
                    <a:pt x="8349069" y="0"/>
                  </a:lnTo>
                  <a:lnTo>
                    <a:pt x="8349069" y="829199"/>
                  </a:lnTo>
                  <a:lnTo>
                    <a:pt x="0" y="829199"/>
                  </a:lnTo>
                  <a:close/>
                </a:path>
              </a:pathLst>
            </a:custGeom>
            <a:blipFill rotWithShape="1">
              <a:blip r:embed="rId4">
                <a:alphaModFix amt="0"/>
              </a:blip>
              <a:stretch>
                <a:fillRect b="-146186" l="0" r="0" t="-146186"/>
              </a:stretch>
            </a:blipFill>
            <a:ln>
              <a:noFill/>
            </a:ln>
          </p:spPr>
        </p:sp>
        <p:sp>
          <p:nvSpPr>
            <p:cNvPr id="90" name="Google Shape;90;p1"/>
            <p:cNvSpPr txBox="1"/>
            <p:nvPr/>
          </p:nvSpPr>
          <p:spPr>
            <a:xfrm>
              <a:off x="0" y="-28575"/>
              <a:ext cx="8349069" cy="857773"/>
            </a:xfrm>
            <a:prstGeom prst="rect">
              <a:avLst/>
            </a:prstGeom>
            <a:noFill/>
            <a:ln>
              <a:noFill/>
            </a:ln>
          </p:spPr>
          <p:txBody>
            <a:bodyPr anchorCtr="0" anchor="ctr" bIns="0" lIns="0" spcFirstLastPara="1" rIns="0" wrap="square" tIns="0">
              <a:noAutofit/>
            </a:bodyPr>
            <a:lstStyle/>
            <a:p>
              <a:pPr indent="0" lvl="0" marL="0" marR="0" rtl="0" algn="ctr">
                <a:lnSpc>
                  <a:spcPct val="119994"/>
                </a:lnSpc>
                <a:spcBef>
                  <a:spcPts val="0"/>
                </a:spcBef>
                <a:spcAft>
                  <a:spcPts val="0"/>
                </a:spcAft>
                <a:buNone/>
              </a:pPr>
              <a:r>
                <a:rPr b="1" i="0" lang="en-US" sz="3461" u="none" cap="none" strike="noStrike">
                  <a:solidFill>
                    <a:srgbClr val="189F9E"/>
                  </a:solidFill>
                  <a:latin typeface="Times"/>
                  <a:ea typeface="Times"/>
                  <a:cs typeface="Times"/>
                  <a:sym typeface="Times"/>
                </a:rPr>
                <a:t>Names of the Authors </a:t>
              </a:r>
              <a:endParaRPr/>
            </a:p>
            <a:p>
              <a:pPr indent="0" lvl="0" marL="0" marR="0" rtl="0" algn="ctr">
                <a:lnSpc>
                  <a:spcPct val="120006"/>
                </a:lnSpc>
                <a:spcBef>
                  <a:spcPts val="0"/>
                </a:spcBef>
                <a:spcAft>
                  <a:spcPts val="0"/>
                </a:spcAft>
                <a:buNone/>
              </a:pPr>
              <a:r>
                <a:rPr b="0" i="0" lang="en-US" sz="2884" u="none" cap="none" strike="noStrike">
                  <a:solidFill>
                    <a:srgbClr val="189F9E"/>
                  </a:solidFill>
                  <a:latin typeface="Times New Roman"/>
                  <a:ea typeface="Times New Roman"/>
                  <a:cs typeface="Times New Roman"/>
                  <a:sym typeface="Times New Roman"/>
                </a:rPr>
                <a:t>Authors’ Affiliation(s)</a:t>
              </a:r>
              <a:endParaRPr/>
            </a:p>
          </p:txBody>
        </p:sp>
      </p:grpSp>
      <p:grpSp>
        <p:nvGrpSpPr>
          <p:cNvPr id="91" name="Google Shape;91;p1"/>
          <p:cNvGrpSpPr/>
          <p:nvPr/>
        </p:nvGrpSpPr>
        <p:grpSpPr>
          <a:xfrm>
            <a:off x="420325" y="4772275"/>
            <a:ext cx="11925674" cy="6035031"/>
            <a:chOff x="420325" y="4772275"/>
            <a:chExt cx="11925674" cy="6035031"/>
          </a:xfrm>
        </p:grpSpPr>
        <p:sp>
          <p:nvSpPr>
            <p:cNvPr id="92" name="Google Shape;92;p1"/>
            <p:cNvSpPr/>
            <p:nvPr/>
          </p:nvSpPr>
          <p:spPr>
            <a:xfrm>
              <a:off x="420325" y="4772275"/>
              <a:ext cx="11925674" cy="6035031"/>
            </a:xfrm>
            <a:custGeom>
              <a:rect b="b" l="l" r="r" t="t"/>
              <a:pathLst>
                <a:path extrusionOk="0" h="6956808" w="15691676">
                  <a:moveTo>
                    <a:pt x="0" y="0"/>
                  </a:moveTo>
                  <a:lnTo>
                    <a:pt x="15691676" y="0"/>
                  </a:lnTo>
                  <a:lnTo>
                    <a:pt x="15691676" y="6956808"/>
                  </a:lnTo>
                  <a:lnTo>
                    <a:pt x="0" y="6956808"/>
                  </a:lnTo>
                  <a:close/>
                </a:path>
              </a:pathLst>
            </a:custGeom>
            <a:blipFill rotWithShape="1">
              <a:blip r:embed="rId4">
                <a:alphaModFix amt="0"/>
              </a:blip>
              <a:stretch>
                <a:fillRect b="-29014" l="-53357" r="6583" t="0"/>
              </a:stretch>
            </a:blipFill>
            <a:ln cap="sq" cmpd="sng" w="9525">
              <a:solidFill>
                <a:srgbClr val="189F9E"/>
              </a:solidFill>
              <a:prstDash val="dash"/>
              <a:miter lim="8000"/>
              <a:headEnd len="sm" w="sm" type="none"/>
              <a:tailEnd len="sm" w="sm" type="none"/>
            </a:ln>
          </p:spPr>
        </p:sp>
        <p:sp>
          <p:nvSpPr>
            <p:cNvPr id="93" name="Google Shape;93;p1"/>
            <p:cNvSpPr txBox="1"/>
            <p:nvPr/>
          </p:nvSpPr>
          <p:spPr>
            <a:xfrm>
              <a:off x="591356" y="4929783"/>
              <a:ext cx="11586900" cy="5759100"/>
            </a:xfrm>
            <a:prstGeom prst="rect">
              <a:avLst/>
            </a:prstGeom>
            <a:noFill/>
            <a:ln>
              <a:noFill/>
            </a:ln>
          </p:spPr>
          <p:txBody>
            <a:bodyPr anchorCtr="0" anchor="t" bIns="0" lIns="0" spcFirstLastPara="1" rIns="0" wrap="square" tIns="0">
              <a:spAutoFit/>
            </a:bodyPr>
            <a:lstStyle/>
            <a:p>
              <a:pPr indent="0" lvl="0" marL="0" marR="0" rtl="0" algn="l">
                <a:lnSpc>
                  <a:spcPct val="120018"/>
                </a:lnSpc>
                <a:spcBef>
                  <a:spcPts val="0"/>
                </a:spcBef>
                <a:spcAft>
                  <a:spcPts val="0"/>
                </a:spcAft>
                <a:buNone/>
              </a:pPr>
              <a:r>
                <a:rPr b="1" i="0" lang="en-US" sz="3172" u="none" cap="none" strike="noStrike">
                  <a:solidFill>
                    <a:srgbClr val="545454"/>
                  </a:solidFill>
                  <a:latin typeface="Times"/>
                  <a:ea typeface="Times"/>
                  <a:cs typeface="Times"/>
                  <a:sym typeface="Times"/>
                </a:rPr>
                <a:t>Abstract </a:t>
              </a:r>
              <a:r>
                <a:rPr b="1" i="0" lang="en-US" sz="3172" u="none" cap="none" strike="noStrike">
                  <a:solidFill>
                    <a:srgbClr val="339966"/>
                  </a:solidFill>
                  <a:latin typeface="Times"/>
                  <a:ea typeface="Times"/>
                  <a:cs typeface="Times"/>
                  <a:sym typeface="Times"/>
                </a:rPr>
                <a:t> </a:t>
              </a:r>
              <a:endParaRPr/>
            </a:p>
            <a:p>
              <a:pPr indent="0" lvl="0" marL="0" marR="0" rtl="0" algn="l">
                <a:lnSpc>
                  <a:spcPct val="120032"/>
                </a:lnSpc>
                <a:spcBef>
                  <a:spcPts val="0"/>
                </a:spcBef>
                <a:spcAft>
                  <a:spcPts val="0"/>
                </a:spcAft>
                <a:buNone/>
              </a:pPr>
              <a:r>
                <a:rPr b="0" i="0" lang="en-US" sz="2200" u="none" cap="none" strike="noStrike">
                  <a:solidFill>
                    <a:srgbClr val="339966"/>
                  </a:solidFill>
                  <a:latin typeface="Times New Roman"/>
                  <a:ea typeface="Times New Roman"/>
                  <a:cs typeface="Times New Roman"/>
                  <a:sym typeface="Times New Roman"/>
                </a:rPr>
                <a:t>Provide a brief and concise overview of the research, including the problem or context, the main objective, the proposed method or approach, the most important results, and the principal conclusion or contribution. Avoid citations, equations, and excessive technical detail.</a:t>
              </a:r>
              <a:endParaRPr b="0" i="0" sz="2200" u="none" cap="none" strike="noStrike">
                <a:solidFill>
                  <a:srgbClr val="339966"/>
                </a:solidFill>
                <a:latin typeface="Times New Roman"/>
                <a:ea typeface="Times New Roman"/>
                <a:cs typeface="Times New Roman"/>
                <a:sym typeface="Times New Roman"/>
              </a:endParaRPr>
            </a:p>
            <a:p>
              <a:pPr indent="0" lvl="0" marL="0" marR="0" rtl="0" algn="l">
                <a:lnSpc>
                  <a:spcPct val="120032"/>
                </a:lnSpc>
                <a:spcBef>
                  <a:spcPts val="0"/>
                </a:spcBef>
                <a:spcAft>
                  <a:spcPts val="0"/>
                </a:spcAft>
                <a:buNone/>
              </a:pPr>
              <a:r>
                <a:t/>
              </a:r>
              <a:endParaRPr sz="2200">
                <a:solidFill>
                  <a:srgbClr val="339966"/>
                </a:solidFill>
                <a:latin typeface="Times New Roman"/>
                <a:ea typeface="Times New Roman"/>
                <a:cs typeface="Times New Roman"/>
                <a:sym typeface="Times New Roman"/>
              </a:endParaRPr>
            </a:p>
            <a:p>
              <a:pPr indent="0" lvl="0" marL="0" marR="0" rtl="0" algn="just">
                <a:lnSpc>
                  <a:spcPct val="120032"/>
                </a:lnSpc>
                <a:spcBef>
                  <a:spcPts val="0"/>
                </a:spcBef>
                <a:spcAft>
                  <a:spcPts val="0"/>
                </a:spcAft>
                <a:buNone/>
              </a:pPr>
              <a:r>
                <a:rPr b="0" i="1" lang="en-US" sz="2451" u="none" cap="none" strike="noStrike">
                  <a:solidFill>
                    <a:srgbClr val="339966"/>
                  </a:solidFill>
                  <a:latin typeface="Times"/>
                  <a:ea typeface="Times"/>
                  <a:cs typeface="Times"/>
                  <a:sym typeface="Times"/>
                </a:rPr>
                <a:t>e.g. </a:t>
              </a:r>
              <a:r>
                <a:rPr b="0" i="1" lang="en-US" sz="2451" u="none" cap="none" strike="noStrike">
                  <a:solidFill>
                    <a:srgbClr val="000000"/>
                  </a:solidFill>
                  <a:latin typeface="Times"/>
                  <a:ea typeface="Times"/>
                  <a:cs typeface="Times"/>
                  <a:sym typeface="Times"/>
                </a:rPr>
                <a:t>This work addresses [research problem]. The objective is to [main objective]. A [method/model/system] is proposed to [main contribution]. The approach was evaluated using [dataset, experiments, simulations, or case study]. The results show that [main quantitative or qualitative finding]. These findings demonstrate that [main conclusion or practical significance]. </a:t>
              </a:r>
              <a:r>
                <a:rPr b="0" i="0" lang="en-US" sz="2451" u="none" cap="none" strike="noStrike">
                  <a:solidFill>
                    <a:srgbClr val="000000"/>
                  </a:solidFill>
                  <a:latin typeface="Times New Roman"/>
                  <a:ea typeface="Times New Roman"/>
                  <a:cs typeface="Times New Roman"/>
                  <a:sym typeface="Times New Roman"/>
                </a:rPr>
                <a:t>Suggested length: 80–150 words.</a:t>
              </a:r>
              <a:endParaRPr/>
            </a:p>
            <a:p>
              <a:pPr indent="0" lvl="0" marL="0" marR="0" rtl="0" algn="l">
                <a:lnSpc>
                  <a:spcPct val="120032"/>
                </a:lnSpc>
                <a:spcBef>
                  <a:spcPts val="0"/>
                </a:spcBef>
                <a:spcAft>
                  <a:spcPts val="0"/>
                </a:spcAft>
                <a:buNone/>
              </a:pPr>
              <a:r>
                <a:t/>
              </a:r>
              <a:endParaRPr b="0" i="0" sz="2451" u="none" cap="none" strike="noStrike">
                <a:solidFill>
                  <a:srgbClr val="000000"/>
                </a:solidFill>
                <a:latin typeface="Times New Roman"/>
                <a:ea typeface="Times New Roman"/>
                <a:cs typeface="Times New Roman"/>
                <a:sym typeface="Times New Roman"/>
              </a:endParaRPr>
            </a:p>
            <a:p>
              <a:pPr indent="0" lvl="0" marL="0" marR="0" rtl="0" algn="l">
                <a:lnSpc>
                  <a:spcPct val="120032"/>
                </a:lnSpc>
                <a:spcBef>
                  <a:spcPts val="0"/>
                </a:spcBef>
                <a:spcAft>
                  <a:spcPts val="0"/>
                </a:spcAft>
                <a:buNone/>
              </a:pPr>
              <a:r>
                <a:rPr b="1" i="0" lang="en-US" sz="2451" u="none" cap="none" strike="noStrike">
                  <a:solidFill>
                    <a:srgbClr val="545454"/>
                  </a:solidFill>
                  <a:latin typeface="Times"/>
                  <a:ea typeface="Times"/>
                  <a:cs typeface="Times"/>
                  <a:sym typeface="Times"/>
                </a:rPr>
                <a:t>Keywords:</a:t>
              </a:r>
              <a:r>
                <a:rPr b="1" i="0" lang="en-US" sz="2451" u="none" cap="none" strike="noStrike">
                  <a:solidFill>
                    <a:srgbClr val="339966"/>
                  </a:solidFill>
                  <a:latin typeface="Times"/>
                  <a:ea typeface="Times"/>
                  <a:cs typeface="Times"/>
                  <a:sym typeface="Times"/>
                </a:rPr>
                <a:t> </a:t>
              </a:r>
              <a:r>
                <a:rPr b="0" i="0" lang="en-US" sz="2451" u="none" cap="none" strike="noStrike">
                  <a:solidFill>
                    <a:srgbClr val="339966"/>
                  </a:solidFill>
                  <a:latin typeface="Times New Roman"/>
                  <a:ea typeface="Times New Roman"/>
                  <a:cs typeface="Times New Roman"/>
                  <a:sym typeface="Times New Roman"/>
                </a:rPr>
                <a:t>Provide four to six keywords that represent the main topics, methods.</a:t>
              </a:r>
              <a:endParaRPr/>
            </a:p>
            <a:p>
              <a:pPr indent="0" lvl="0" marL="0" marR="0" rtl="0" algn="l">
                <a:lnSpc>
                  <a:spcPct val="120032"/>
                </a:lnSpc>
                <a:spcBef>
                  <a:spcPts val="0"/>
                </a:spcBef>
                <a:spcAft>
                  <a:spcPts val="0"/>
                </a:spcAft>
                <a:buNone/>
              </a:pPr>
              <a:r>
                <a:rPr b="0" i="0" lang="en-US" sz="2451" u="none" cap="none" strike="noStrike">
                  <a:solidFill>
                    <a:srgbClr val="339966"/>
                  </a:solidFill>
                  <a:latin typeface="Times New Roman"/>
                  <a:ea typeface="Times New Roman"/>
                  <a:cs typeface="Times New Roman"/>
                  <a:sym typeface="Times New Roman"/>
                </a:rPr>
                <a:t>e.g. </a:t>
              </a:r>
              <a:r>
                <a:rPr b="0" i="0" lang="en-US" sz="2451" u="none" cap="none" strike="noStrike">
                  <a:solidFill>
                    <a:srgbClr val="000000"/>
                  </a:solidFill>
                  <a:latin typeface="Times New Roman"/>
                  <a:ea typeface="Times New Roman"/>
                  <a:cs typeface="Times New Roman"/>
                  <a:sym typeface="Times New Roman"/>
                </a:rPr>
                <a:t>networks; computer; resource allocation; artificial intelligence</a:t>
              </a:r>
              <a:endParaRPr/>
            </a:p>
          </p:txBody>
        </p:sp>
      </p:grpSp>
      <p:grpSp>
        <p:nvGrpSpPr>
          <p:cNvPr id="94" name="Google Shape;94;p1"/>
          <p:cNvGrpSpPr/>
          <p:nvPr/>
        </p:nvGrpSpPr>
        <p:grpSpPr>
          <a:xfrm>
            <a:off x="421950" y="10993125"/>
            <a:ext cx="11925674" cy="4172316"/>
            <a:chOff x="421950" y="10993125"/>
            <a:chExt cx="11925674" cy="4172316"/>
          </a:xfrm>
        </p:grpSpPr>
        <p:sp>
          <p:nvSpPr>
            <p:cNvPr id="95" name="Google Shape;95;p1"/>
            <p:cNvSpPr/>
            <p:nvPr/>
          </p:nvSpPr>
          <p:spPr>
            <a:xfrm>
              <a:off x="421950" y="10993125"/>
              <a:ext cx="11925674" cy="4172316"/>
            </a:xfrm>
            <a:custGeom>
              <a:rect b="b" l="l" r="r" t="t"/>
              <a:pathLst>
                <a:path extrusionOk="0" h="4908607" w="15691676">
                  <a:moveTo>
                    <a:pt x="0" y="0"/>
                  </a:moveTo>
                  <a:lnTo>
                    <a:pt x="15691676" y="0"/>
                  </a:lnTo>
                  <a:lnTo>
                    <a:pt x="15691676" y="4908607"/>
                  </a:lnTo>
                  <a:lnTo>
                    <a:pt x="0" y="4908607"/>
                  </a:lnTo>
                  <a:close/>
                </a:path>
              </a:pathLst>
            </a:custGeom>
            <a:blipFill rotWithShape="1">
              <a:blip r:embed="rId4">
                <a:alphaModFix amt="0"/>
              </a:blip>
              <a:stretch>
                <a:fillRect b="-82849" l="-53357" r="6583" t="0"/>
              </a:stretch>
            </a:blipFill>
            <a:ln cap="sq" cmpd="sng" w="9525">
              <a:solidFill>
                <a:srgbClr val="189F9E"/>
              </a:solidFill>
              <a:prstDash val="dash"/>
              <a:miter lim="8000"/>
              <a:headEnd len="sm" w="sm" type="none"/>
              <a:tailEnd len="sm" w="sm" type="none"/>
            </a:ln>
          </p:spPr>
        </p:sp>
        <p:sp>
          <p:nvSpPr>
            <p:cNvPr id="96" name="Google Shape;96;p1"/>
            <p:cNvSpPr txBox="1"/>
            <p:nvPr/>
          </p:nvSpPr>
          <p:spPr>
            <a:xfrm>
              <a:off x="619578" y="11120940"/>
              <a:ext cx="11559300" cy="3989122"/>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30" u="none" cap="none" strike="noStrike">
                  <a:solidFill>
                    <a:srgbClr val="189F9E"/>
                  </a:solidFill>
                  <a:latin typeface="Times"/>
                  <a:ea typeface="Times"/>
                  <a:cs typeface="Times"/>
                  <a:sym typeface="Times"/>
                </a:rPr>
                <a:t>I. Introduction</a:t>
              </a:r>
              <a:endParaRPr/>
            </a:p>
            <a:p>
              <a:pPr indent="0" lvl="0" marL="0" marR="0" rtl="0" algn="l">
                <a:lnSpc>
                  <a:spcPct val="119992"/>
                </a:lnSpc>
                <a:spcBef>
                  <a:spcPts val="0"/>
                </a:spcBef>
                <a:spcAft>
                  <a:spcPts val="0"/>
                </a:spcAft>
                <a:buNone/>
              </a:pPr>
              <a:r>
                <a:rPr b="0" i="0" lang="en-US" sz="2200" u="none" cap="none" strike="noStrike">
                  <a:solidFill>
                    <a:srgbClr val="339966"/>
                  </a:solidFill>
                  <a:latin typeface="Times New Roman"/>
                  <a:ea typeface="Times New Roman"/>
                  <a:cs typeface="Times New Roman"/>
                  <a:sym typeface="Times New Roman"/>
                </a:rPr>
                <a:t>Explain the research context and motivation by identifying the general problem, its relevance, the limitations of current approaches, the research gap addressed, and the objective of the work. Conclude with a clear statement of the paper’s main contribution.</a:t>
              </a:r>
              <a:endParaRPr b="0" i="0" sz="2200" u="none" cap="none" strike="noStrike">
                <a:solidFill>
                  <a:srgbClr val="339966"/>
                </a:solidFill>
                <a:latin typeface="Times New Roman"/>
                <a:ea typeface="Times New Roman"/>
                <a:cs typeface="Times New Roman"/>
                <a:sym typeface="Times New Roman"/>
              </a:endParaRPr>
            </a:p>
            <a:p>
              <a:pPr indent="0" lvl="0" marL="0" marR="0" rtl="0" algn="l">
                <a:lnSpc>
                  <a:spcPct val="119991"/>
                </a:lnSpc>
                <a:spcBef>
                  <a:spcPts val="0"/>
                </a:spcBef>
                <a:spcAft>
                  <a:spcPts val="0"/>
                </a:spcAft>
                <a:buNone/>
              </a:pPr>
              <a:r>
                <a:t/>
              </a:r>
              <a:endParaRPr sz="2200">
                <a:solidFill>
                  <a:srgbClr val="339966"/>
                </a:solidFill>
                <a:latin typeface="Times New Roman"/>
                <a:ea typeface="Times New Roman"/>
                <a:cs typeface="Times New Roman"/>
                <a:sym typeface="Times New Roman"/>
              </a:endParaRPr>
            </a:p>
            <a:p>
              <a:pPr indent="0" lvl="0" marL="0" marR="0" rtl="0" algn="just">
                <a:lnSpc>
                  <a:spcPct val="119991"/>
                </a:lnSpc>
                <a:spcBef>
                  <a:spcPts val="0"/>
                </a:spcBef>
                <a:spcAft>
                  <a:spcPts val="0"/>
                </a:spcAft>
                <a:buNone/>
              </a:pPr>
              <a:r>
                <a:rPr b="0" i="0" lang="en-US" sz="2496" u="none" cap="none" strike="noStrike">
                  <a:solidFill>
                    <a:srgbClr val="339966"/>
                  </a:solidFill>
                  <a:latin typeface="Times New Roman"/>
                  <a:ea typeface="Times New Roman"/>
                  <a:cs typeface="Times New Roman"/>
                  <a:sym typeface="Times New Roman"/>
                </a:rPr>
                <a:t>e.g. </a:t>
              </a:r>
              <a:r>
                <a:rPr b="0" i="0" lang="en-US" sz="2496" u="none" cap="none" strike="noStrike">
                  <a:solidFill>
                    <a:srgbClr val="000000"/>
                  </a:solidFill>
                  <a:latin typeface="Times New Roman"/>
                  <a:ea typeface="Times New Roman"/>
                  <a:cs typeface="Times New Roman"/>
                  <a:sym typeface="Times New Roman"/>
                </a:rPr>
                <a:t>[Research area] has become increasingly relevant because [motivation]. However, existing approaches are limited by [main limitation]. This limitation affects [system, users, performance, cost, or reliability]. To address this problem, this work proposes [main approach]. The main contribution is [specific novelty or improvement].</a:t>
              </a:r>
              <a:endParaRPr/>
            </a:p>
          </p:txBody>
        </p:sp>
      </p:grpSp>
      <p:cxnSp>
        <p:nvCxnSpPr>
          <p:cNvPr id="97" name="Google Shape;97;p1"/>
          <p:cNvCxnSpPr/>
          <p:nvPr/>
        </p:nvCxnSpPr>
        <p:spPr>
          <a:xfrm>
            <a:off x="-235786" y="2340725"/>
            <a:ext cx="25671572" cy="0"/>
          </a:xfrm>
          <a:prstGeom prst="straightConnector1">
            <a:avLst/>
          </a:prstGeom>
          <a:noFill/>
          <a:ln cap="flat" cmpd="sng" w="76200">
            <a:solidFill>
              <a:srgbClr val="D1A428"/>
            </a:solidFill>
            <a:prstDash val="solid"/>
            <a:round/>
            <a:headEnd len="lg" w="lg" type="oval"/>
            <a:tailEnd len="lg" w="lg" type="oval"/>
          </a:ln>
        </p:spPr>
      </p:cxnSp>
      <p:grpSp>
        <p:nvGrpSpPr>
          <p:cNvPr id="98" name="Google Shape;98;p1"/>
          <p:cNvGrpSpPr/>
          <p:nvPr/>
        </p:nvGrpSpPr>
        <p:grpSpPr>
          <a:xfrm>
            <a:off x="421400" y="15372708"/>
            <a:ext cx="11925674" cy="5945354"/>
            <a:chOff x="421400" y="15791024"/>
            <a:chExt cx="11925674" cy="6635440"/>
          </a:xfrm>
        </p:grpSpPr>
        <p:sp>
          <p:nvSpPr>
            <p:cNvPr id="99" name="Google Shape;99;p1"/>
            <p:cNvSpPr/>
            <p:nvPr/>
          </p:nvSpPr>
          <p:spPr>
            <a:xfrm>
              <a:off x="421400" y="15791024"/>
              <a:ext cx="11925674" cy="6635440"/>
            </a:xfrm>
            <a:custGeom>
              <a:rect b="b" l="l" r="r" t="t"/>
              <a:pathLst>
                <a:path extrusionOk="0" h="7352288" w="15691676">
                  <a:moveTo>
                    <a:pt x="0" y="0"/>
                  </a:moveTo>
                  <a:lnTo>
                    <a:pt x="15691676" y="0"/>
                  </a:lnTo>
                  <a:lnTo>
                    <a:pt x="15691676" y="7352288"/>
                  </a:lnTo>
                  <a:lnTo>
                    <a:pt x="0" y="7352288"/>
                  </a:lnTo>
                  <a:close/>
                </a:path>
              </a:pathLst>
            </a:custGeom>
            <a:blipFill rotWithShape="1">
              <a:blip r:embed="rId4">
                <a:alphaModFix amt="0"/>
              </a:blip>
              <a:stretch>
                <a:fillRect b="-22073" l="-53357" r="6583" t="0"/>
              </a:stretch>
            </a:blipFill>
            <a:ln cap="sq" cmpd="sng" w="9525">
              <a:solidFill>
                <a:srgbClr val="189F9E"/>
              </a:solidFill>
              <a:prstDash val="dash"/>
              <a:miter lim="8000"/>
              <a:headEnd len="sm" w="sm" type="none"/>
              <a:tailEnd len="sm" w="sm" type="none"/>
            </a:ln>
          </p:spPr>
        </p:sp>
        <p:sp>
          <p:nvSpPr>
            <p:cNvPr id="100" name="Google Shape;100;p1"/>
            <p:cNvSpPr txBox="1"/>
            <p:nvPr/>
          </p:nvSpPr>
          <p:spPr>
            <a:xfrm>
              <a:off x="619016" y="15907713"/>
              <a:ext cx="11559300" cy="65103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30" u="none" cap="none" strike="noStrike">
                  <a:solidFill>
                    <a:srgbClr val="189F9E"/>
                  </a:solidFill>
                  <a:latin typeface="Times"/>
                  <a:ea typeface="Times"/>
                  <a:cs typeface="Times"/>
                  <a:sym typeface="Times"/>
                </a:rPr>
                <a:t>II. Methodology / Proposed Approach</a:t>
              </a:r>
              <a:endParaRPr/>
            </a:p>
            <a:p>
              <a:pPr indent="0" lvl="0" marL="0" marR="0" rtl="0" algn="l">
                <a:lnSpc>
                  <a:spcPct val="119991"/>
                </a:lnSpc>
                <a:spcBef>
                  <a:spcPts val="0"/>
                </a:spcBef>
                <a:spcAft>
                  <a:spcPts val="0"/>
                </a:spcAft>
                <a:buNone/>
              </a:pPr>
              <a:r>
                <a:rPr b="0" i="0" lang="en-US" sz="2200" u="none" cap="none" strike="noStrike">
                  <a:solidFill>
                    <a:srgbClr val="339966"/>
                  </a:solidFill>
                  <a:latin typeface="Times New Roman"/>
                  <a:ea typeface="Times New Roman"/>
                  <a:cs typeface="Times New Roman"/>
                  <a:sym typeface="Times New Roman"/>
                </a:rPr>
                <a:t>Describe the overall research method, proposed solution, system architecture, algorithm, or experimental procedure, including the proposed approach, its main stages, inputs and outputs, relevant variables or parameters, assumptions, and key procedural steps. Whenever possible, support the explanation with a flowchart, block diagram, architecture, or numbered process.</a:t>
              </a:r>
              <a:endParaRPr sz="2200"/>
            </a:p>
            <a:p>
              <a:pPr indent="0" lvl="0" marL="0" marR="0" rtl="0" algn="l">
                <a:lnSpc>
                  <a:spcPct val="119991"/>
                </a:lnSpc>
                <a:spcBef>
                  <a:spcPts val="0"/>
                </a:spcBef>
                <a:spcAft>
                  <a:spcPts val="0"/>
                </a:spcAft>
                <a:buNone/>
              </a:pPr>
              <a:r>
                <a:t/>
              </a:r>
              <a:endParaRPr b="0" i="0" sz="2496" u="none" cap="none" strike="noStrike">
                <a:solidFill>
                  <a:srgbClr val="339966"/>
                </a:solidFill>
                <a:latin typeface="Times New Roman"/>
                <a:ea typeface="Times New Roman"/>
                <a:cs typeface="Times New Roman"/>
                <a:sym typeface="Times New Roman"/>
              </a:endParaRPr>
            </a:p>
            <a:p>
              <a:pPr indent="0" lvl="0" marL="0" marR="0" rtl="0" algn="just">
                <a:lnSpc>
                  <a:spcPct val="119991"/>
                </a:lnSpc>
                <a:spcBef>
                  <a:spcPts val="0"/>
                </a:spcBef>
                <a:spcAft>
                  <a:spcPts val="0"/>
                </a:spcAft>
                <a:buNone/>
              </a:pPr>
              <a:r>
                <a:rPr b="0" i="0" lang="en-US" sz="2496" u="none" cap="none" strike="noStrike">
                  <a:solidFill>
                    <a:srgbClr val="339966"/>
                  </a:solidFill>
                  <a:latin typeface="Times New Roman"/>
                  <a:ea typeface="Times New Roman"/>
                  <a:cs typeface="Times New Roman"/>
                  <a:sym typeface="Times New Roman"/>
                </a:rPr>
                <a:t>e.g. </a:t>
              </a:r>
              <a:r>
                <a:rPr b="0" i="0" lang="en-US" sz="2496" u="none" cap="none" strike="noStrike">
                  <a:solidFill>
                    <a:srgbClr val="000000"/>
                  </a:solidFill>
                  <a:latin typeface="Times New Roman"/>
                  <a:ea typeface="Times New Roman"/>
                  <a:cs typeface="Times New Roman"/>
                  <a:sym typeface="Times New Roman"/>
                </a:rPr>
                <a:t>The proposed approach consists of the following stages:</a:t>
              </a:r>
              <a:endParaRPr/>
            </a:p>
            <a:p>
              <a:pPr indent="-269502" lvl="1" marL="539005" marR="0" rtl="0" algn="just">
                <a:lnSpc>
                  <a:spcPct val="119991"/>
                </a:lnSpc>
                <a:spcBef>
                  <a:spcPts val="0"/>
                </a:spcBef>
                <a:spcAft>
                  <a:spcPts val="0"/>
                </a:spcAft>
                <a:buClr>
                  <a:srgbClr val="000000"/>
                </a:buClr>
                <a:buSzPts val="2496"/>
                <a:buFont typeface="Times New Roman"/>
                <a:buAutoNum type="arabicPeriod"/>
              </a:pPr>
              <a:r>
                <a:rPr b="0" i="0" lang="en-US" sz="2496" u="none" cap="none" strike="noStrike">
                  <a:solidFill>
                    <a:srgbClr val="000000"/>
                  </a:solidFill>
                  <a:latin typeface="Times New Roman"/>
                  <a:ea typeface="Times New Roman"/>
                  <a:cs typeface="Times New Roman"/>
                  <a:sym typeface="Times New Roman"/>
                </a:rPr>
                <a:t>[First stage or input preparation].</a:t>
              </a:r>
              <a:endParaRPr/>
            </a:p>
            <a:p>
              <a:pPr indent="-269502" lvl="1" marL="539005" marR="0" rtl="0" algn="just">
                <a:lnSpc>
                  <a:spcPct val="119991"/>
                </a:lnSpc>
                <a:spcBef>
                  <a:spcPts val="0"/>
                </a:spcBef>
                <a:spcAft>
                  <a:spcPts val="0"/>
                </a:spcAft>
                <a:buClr>
                  <a:srgbClr val="000000"/>
                </a:buClr>
                <a:buSzPts val="2496"/>
                <a:buFont typeface="Times New Roman"/>
                <a:buAutoNum type="arabicPeriod"/>
              </a:pPr>
              <a:r>
                <a:rPr b="0" i="0" lang="en-US" sz="2496" u="none" cap="none" strike="noStrike">
                  <a:solidFill>
                    <a:srgbClr val="000000"/>
                  </a:solidFill>
                  <a:latin typeface="Times New Roman"/>
                  <a:ea typeface="Times New Roman"/>
                  <a:cs typeface="Times New Roman"/>
                  <a:sym typeface="Times New Roman"/>
                </a:rPr>
                <a:t>[Second stage or model execution].</a:t>
              </a:r>
              <a:endParaRPr/>
            </a:p>
            <a:p>
              <a:pPr indent="-269502" lvl="1" marL="539005" marR="0" rtl="0" algn="just">
                <a:lnSpc>
                  <a:spcPct val="119991"/>
                </a:lnSpc>
                <a:spcBef>
                  <a:spcPts val="0"/>
                </a:spcBef>
                <a:spcAft>
                  <a:spcPts val="0"/>
                </a:spcAft>
                <a:buClr>
                  <a:srgbClr val="000000"/>
                </a:buClr>
                <a:buSzPts val="2496"/>
                <a:buFont typeface="Times New Roman"/>
                <a:buAutoNum type="arabicPeriod"/>
              </a:pPr>
              <a:r>
                <a:rPr b="0" i="0" lang="en-US" sz="2496" u="none" cap="none" strike="noStrike">
                  <a:solidFill>
                    <a:srgbClr val="000000"/>
                  </a:solidFill>
                  <a:latin typeface="Times New Roman"/>
                  <a:ea typeface="Times New Roman"/>
                  <a:cs typeface="Times New Roman"/>
                  <a:sym typeface="Times New Roman"/>
                </a:rPr>
                <a:t>[Third stage analysis].</a:t>
              </a:r>
              <a:endParaRPr/>
            </a:p>
            <a:p>
              <a:pPr indent="-269502" lvl="1" marL="539005" marR="0" rtl="0" algn="just">
                <a:lnSpc>
                  <a:spcPct val="119991"/>
                </a:lnSpc>
                <a:spcBef>
                  <a:spcPts val="0"/>
                </a:spcBef>
                <a:spcAft>
                  <a:spcPts val="0"/>
                </a:spcAft>
                <a:buClr>
                  <a:srgbClr val="000000"/>
                </a:buClr>
                <a:buSzPts val="2496"/>
                <a:buFont typeface="Times New Roman"/>
                <a:buAutoNum type="arabicPeriod"/>
              </a:pPr>
              <a:r>
                <a:rPr b="0" i="0" lang="en-US" sz="2496" u="none" cap="none" strike="noStrike">
                  <a:solidFill>
                    <a:srgbClr val="000000"/>
                  </a:solidFill>
                  <a:latin typeface="Times New Roman"/>
                  <a:ea typeface="Times New Roman"/>
                  <a:cs typeface="Times New Roman"/>
                  <a:sym typeface="Times New Roman"/>
                </a:rPr>
                <a:t>[Final output or decision].</a:t>
              </a:r>
              <a:endParaRPr/>
            </a:p>
            <a:p>
              <a:pPr indent="0" lvl="0" marL="0" marR="0" rtl="0" algn="just">
                <a:lnSpc>
                  <a:spcPct val="119991"/>
                </a:lnSpc>
                <a:spcBef>
                  <a:spcPts val="0"/>
                </a:spcBef>
                <a:spcAft>
                  <a:spcPts val="0"/>
                </a:spcAft>
                <a:buNone/>
              </a:pPr>
              <a:r>
                <a:rPr b="0" i="0" lang="en-US" sz="2496" u="none" cap="none" strike="noStrike">
                  <a:solidFill>
                    <a:srgbClr val="000000"/>
                  </a:solidFill>
                  <a:latin typeface="Times New Roman"/>
                  <a:ea typeface="Times New Roman"/>
                  <a:cs typeface="Times New Roman"/>
                  <a:sym typeface="Times New Roman"/>
                </a:rPr>
                <a:t>The method receives [inputs] and produces [outputs]. The main assumptions are [brief assumptions].</a:t>
              </a:r>
              <a:endParaRPr/>
            </a:p>
          </p:txBody>
        </p:sp>
      </p:grpSp>
      <p:grpSp>
        <p:nvGrpSpPr>
          <p:cNvPr id="101" name="Google Shape;101;p1"/>
          <p:cNvGrpSpPr/>
          <p:nvPr/>
        </p:nvGrpSpPr>
        <p:grpSpPr>
          <a:xfrm>
            <a:off x="421400" y="21569615"/>
            <a:ext cx="11925674" cy="4166741"/>
            <a:chOff x="421400" y="22769926"/>
            <a:chExt cx="11925674" cy="4871102"/>
          </a:xfrm>
        </p:grpSpPr>
        <p:sp>
          <p:nvSpPr>
            <p:cNvPr id="102" name="Google Shape;102;p1"/>
            <p:cNvSpPr/>
            <p:nvPr/>
          </p:nvSpPr>
          <p:spPr>
            <a:xfrm>
              <a:off x="421400" y="22769926"/>
              <a:ext cx="11925674" cy="4871102"/>
            </a:xfrm>
            <a:custGeom>
              <a:rect b="b" l="l" r="r" t="t"/>
              <a:pathLst>
                <a:path extrusionOk="0" h="5397343" w="15691676">
                  <a:moveTo>
                    <a:pt x="0" y="0"/>
                  </a:moveTo>
                  <a:lnTo>
                    <a:pt x="15691676" y="0"/>
                  </a:lnTo>
                  <a:lnTo>
                    <a:pt x="15691676" y="5397343"/>
                  </a:lnTo>
                  <a:lnTo>
                    <a:pt x="0" y="5397343"/>
                  </a:lnTo>
                  <a:close/>
                </a:path>
              </a:pathLst>
            </a:custGeom>
            <a:blipFill rotWithShape="1">
              <a:blip r:embed="rId4">
                <a:alphaModFix amt="0"/>
              </a:blip>
              <a:stretch>
                <a:fillRect b="-66290" l="-53357" r="6583" t="0"/>
              </a:stretch>
            </a:blipFill>
            <a:ln cap="sq" cmpd="sng" w="9525">
              <a:solidFill>
                <a:srgbClr val="189F9E"/>
              </a:solidFill>
              <a:prstDash val="dash"/>
              <a:miter lim="8000"/>
              <a:headEnd len="sm" w="sm" type="none"/>
              <a:tailEnd len="sm" w="sm" type="none"/>
            </a:ln>
          </p:spPr>
        </p:sp>
        <p:sp>
          <p:nvSpPr>
            <p:cNvPr id="103" name="Google Shape;103;p1"/>
            <p:cNvSpPr txBox="1"/>
            <p:nvPr/>
          </p:nvSpPr>
          <p:spPr>
            <a:xfrm>
              <a:off x="619016" y="22886605"/>
              <a:ext cx="11559300" cy="46635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30" u="none" cap="none" strike="noStrike">
                  <a:solidFill>
                    <a:srgbClr val="189F9E"/>
                  </a:solidFill>
                  <a:latin typeface="Times"/>
                  <a:ea typeface="Times"/>
                  <a:cs typeface="Times"/>
                  <a:sym typeface="Times"/>
                </a:rPr>
                <a:t>III. Theoretical Modelling</a:t>
              </a:r>
              <a:endParaRPr/>
            </a:p>
            <a:p>
              <a:pPr indent="0" lvl="0" marL="0" marR="0" rtl="0" algn="l">
                <a:lnSpc>
                  <a:spcPct val="119991"/>
                </a:lnSpc>
                <a:spcBef>
                  <a:spcPts val="0"/>
                </a:spcBef>
                <a:spcAft>
                  <a:spcPts val="0"/>
                </a:spcAft>
                <a:buNone/>
              </a:pPr>
              <a:r>
                <a:rPr b="0" i="0" lang="en-US" sz="2200" u="none" cap="none" strike="noStrike">
                  <a:solidFill>
                    <a:srgbClr val="339966"/>
                  </a:solidFill>
                  <a:latin typeface="Times New Roman"/>
                  <a:ea typeface="Times New Roman"/>
                  <a:cs typeface="Times New Roman"/>
                  <a:sym typeface="Times New Roman"/>
                </a:rPr>
                <a:t>Present the mathematical, conceptual, or analytical foundation of the work by describing the system model, key variables and parameters, objective function, main constraints, theoretical assumptions, essential equations, and the proposed algorithm or optimization formulation. Include only the equations necessary to understand the contribution and clearly define every symbol used.</a:t>
              </a:r>
              <a:endParaRPr sz="2200"/>
            </a:p>
            <a:p>
              <a:pPr indent="0" lvl="0" marL="0" marR="0" rtl="0" algn="l">
                <a:lnSpc>
                  <a:spcPct val="119991"/>
                </a:lnSpc>
                <a:spcBef>
                  <a:spcPts val="0"/>
                </a:spcBef>
                <a:spcAft>
                  <a:spcPts val="0"/>
                </a:spcAft>
                <a:buNone/>
              </a:pPr>
              <a:r>
                <a:t/>
              </a:r>
              <a:endParaRPr b="0" i="0" sz="2496" u="none" cap="none" strike="noStrike">
                <a:solidFill>
                  <a:srgbClr val="339966"/>
                </a:solidFill>
                <a:latin typeface="Times New Roman"/>
                <a:ea typeface="Times New Roman"/>
                <a:cs typeface="Times New Roman"/>
                <a:sym typeface="Times New Roman"/>
              </a:endParaRPr>
            </a:p>
            <a:p>
              <a:pPr indent="0" lvl="0" marL="0" marR="0" rtl="0" algn="just">
                <a:lnSpc>
                  <a:spcPct val="119991"/>
                </a:lnSpc>
                <a:spcBef>
                  <a:spcPts val="0"/>
                </a:spcBef>
                <a:spcAft>
                  <a:spcPts val="0"/>
                </a:spcAft>
                <a:buNone/>
              </a:pPr>
              <a:r>
                <a:rPr b="0" i="0" lang="en-US" sz="2496" u="none" cap="none" strike="noStrike">
                  <a:solidFill>
                    <a:srgbClr val="339966"/>
                  </a:solidFill>
                  <a:latin typeface="Times New Roman"/>
                  <a:ea typeface="Times New Roman"/>
                  <a:cs typeface="Times New Roman"/>
                  <a:sym typeface="Times New Roman"/>
                </a:rPr>
                <a:t>e.g. </a:t>
              </a:r>
              <a:r>
                <a:rPr b="0" i="0" lang="en-US" sz="2496" u="none" cap="none" strike="noStrike">
                  <a:solidFill>
                    <a:srgbClr val="000000"/>
                  </a:solidFill>
                  <a:latin typeface="Times New Roman"/>
                  <a:ea typeface="Times New Roman"/>
                  <a:cs typeface="Times New Roman"/>
                  <a:sym typeface="Times New Roman"/>
                </a:rPr>
                <a:t>The system considers [main entities and operating conditions]. Let [symbol] represent [definition]. The main objective is to [objective]. The model is subject to [main constraints], including [capacity, energy, latency, reliability, or physical restrictions].</a:t>
              </a:r>
              <a:endParaRPr/>
            </a:p>
          </p:txBody>
        </p:sp>
      </p:grpSp>
      <p:grpSp>
        <p:nvGrpSpPr>
          <p:cNvPr id="104" name="Google Shape;104;p1"/>
          <p:cNvGrpSpPr/>
          <p:nvPr/>
        </p:nvGrpSpPr>
        <p:grpSpPr>
          <a:xfrm>
            <a:off x="420350" y="25946134"/>
            <a:ext cx="11925674" cy="6036690"/>
            <a:chOff x="420350" y="27984484"/>
            <a:chExt cx="11925674" cy="6036690"/>
          </a:xfrm>
        </p:grpSpPr>
        <p:sp>
          <p:nvSpPr>
            <p:cNvPr id="105" name="Google Shape;105;p1"/>
            <p:cNvSpPr/>
            <p:nvPr/>
          </p:nvSpPr>
          <p:spPr>
            <a:xfrm>
              <a:off x="420350" y="27984484"/>
              <a:ext cx="11925674" cy="5936130"/>
            </a:xfrm>
            <a:custGeom>
              <a:rect b="b" l="l" r="r" t="t"/>
              <a:pathLst>
                <a:path extrusionOk="0" h="7351244" w="15691676">
                  <a:moveTo>
                    <a:pt x="0" y="0"/>
                  </a:moveTo>
                  <a:lnTo>
                    <a:pt x="15691676" y="0"/>
                  </a:lnTo>
                  <a:lnTo>
                    <a:pt x="15691676" y="7351244"/>
                  </a:lnTo>
                  <a:lnTo>
                    <a:pt x="0" y="7351244"/>
                  </a:lnTo>
                  <a:close/>
                </a:path>
              </a:pathLst>
            </a:custGeom>
            <a:blipFill rotWithShape="1">
              <a:blip r:embed="rId4">
                <a:alphaModFix amt="0"/>
              </a:blip>
              <a:stretch>
                <a:fillRect b="-22093" l="-53357" r="6583" t="0"/>
              </a:stretch>
            </a:blipFill>
            <a:ln cap="sq" cmpd="sng" w="9525">
              <a:solidFill>
                <a:srgbClr val="189F9E"/>
              </a:solidFill>
              <a:prstDash val="dash"/>
              <a:miter lim="8000"/>
              <a:headEnd len="sm" w="sm" type="none"/>
              <a:tailEnd len="sm" w="sm" type="none"/>
            </a:ln>
          </p:spPr>
        </p:sp>
        <p:sp>
          <p:nvSpPr>
            <p:cNvPr id="106" name="Google Shape;106;p1"/>
            <p:cNvSpPr txBox="1"/>
            <p:nvPr/>
          </p:nvSpPr>
          <p:spPr>
            <a:xfrm>
              <a:off x="619100" y="28187974"/>
              <a:ext cx="11559300" cy="58332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30" u="none" cap="none" strike="noStrike">
                  <a:solidFill>
                    <a:srgbClr val="189F9E"/>
                  </a:solidFill>
                  <a:latin typeface="Times"/>
                  <a:ea typeface="Times"/>
                  <a:cs typeface="Times"/>
                  <a:sym typeface="Times"/>
                </a:rPr>
                <a:t>IV. Experiments</a:t>
              </a:r>
              <a:endParaRPr/>
            </a:p>
            <a:p>
              <a:pPr indent="0" lvl="0" marL="0" marR="0" rtl="0" algn="l">
                <a:lnSpc>
                  <a:spcPct val="119992"/>
                </a:lnSpc>
                <a:spcBef>
                  <a:spcPts val="0"/>
                </a:spcBef>
                <a:spcAft>
                  <a:spcPts val="0"/>
                </a:spcAft>
                <a:buNone/>
              </a:pPr>
              <a:r>
                <a:rPr b="0" i="0" lang="en-US" sz="2200" u="none" cap="none" strike="noStrike">
                  <a:solidFill>
                    <a:srgbClr val="339966"/>
                  </a:solidFill>
                  <a:latin typeface="Times New Roman"/>
                  <a:ea typeface="Times New Roman"/>
                  <a:cs typeface="Times New Roman"/>
                  <a:sym typeface="Times New Roman"/>
                </a:rPr>
                <a:t>Describe how the proposed approach was evaluated, including the dataset, case study, simulation environment, or experimental platform; relevant hardware and software; the number of experiments or repetitions; baseline or competing methods; evaluation scenarios; main parameter values; performance metrics; and any statistical methods applied.</a:t>
              </a:r>
              <a:endParaRPr sz="2200"/>
            </a:p>
            <a:p>
              <a:pPr indent="0" lvl="0" marL="0" marR="0" rtl="0" algn="l">
                <a:lnSpc>
                  <a:spcPct val="119991"/>
                </a:lnSpc>
                <a:spcBef>
                  <a:spcPts val="0"/>
                </a:spcBef>
                <a:spcAft>
                  <a:spcPts val="0"/>
                </a:spcAft>
                <a:buNone/>
              </a:pPr>
              <a:r>
                <a:t/>
              </a:r>
              <a:endParaRPr b="0" i="0" sz="2496" u="none" cap="none" strike="noStrike">
                <a:solidFill>
                  <a:srgbClr val="339966"/>
                </a:solidFill>
                <a:latin typeface="Times New Roman"/>
                <a:ea typeface="Times New Roman"/>
                <a:cs typeface="Times New Roman"/>
                <a:sym typeface="Times New Roman"/>
              </a:endParaRPr>
            </a:p>
            <a:p>
              <a:pPr indent="0" lvl="0" marL="0" marR="0" rtl="0" algn="just">
                <a:lnSpc>
                  <a:spcPct val="119991"/>
                </a:lnSpc>
                <a:spcBef>
                  <a:spcPts val="0"/>
                </a:spcBef>
                <a:spcAft>
                  <a:spcPts val="0"/>
                </a:spcAft>
                <a:buNone/>
              </a:pPr>
              <a:r>
                <a:rPr b="0" i="0" lang="en-US" sz="2496" u="none" cap="none" strike="noStrike">
                  <a:solidFill>
                    <a:srgbClr val="339966"/>
                  </a:solidFill>
                  <a:latin typeface="Times New Roman"/>
                  <a:ea typeface="Times New Roman"/>
                  <a:cs typeface="Times New Roman"/>
                  <a:sym typeface="Times New Roman"/>
                </a:rPr>
                <a:t>e.g. </a:t>
              </a:r>
              <a:r>
                <a:rPr b="0" i="0" lang="en-US" sz="2496" u="none" cap="none" strike="noStrike">
                  <a:solidFill>
                    <a:srgbClr val="000000"/>
                  </a:solidFill>
                  <a:latin typeface="Times New Roman"/>
                  <a:ea typeface="Times New Roman"/>
                  <a:cs typeface="Times New Roman"/>
                  <a:sym typeface="Times New Roman"/>
                </a:rPr>
                <a:t>The proposed approach was evaluated using [dataset, simulation platform, laboratory setup, or real-world scenario]. The experiments considered [number and type of scenarios]. The proposed method was compared with [baseline or existing methods]. Performance was assessed using [metrics]. Each experiment was repeated [number] times, and the results are reported as [mean, confidence interval, standard deviation, etc.].</a:t>
              </a:r>
              <a:endParaRPr/>
            </a:p>
            <a:p>
              <a:pPr indent="0" lvl="0" marL="0" marR="0" rtl="0" algn="just">
                <a:lnSpc>
                  <a:spcPct val="119991"/>
                </a:lnSpc>
                <a:spcBef>
                  <a:spcPts val="0"/>
                </a:spcBef>
                <a:spcAft>
                  <a:spcPts val="0"/>
                </a:spcAft>
                <a:buNone/>
              </a:pPr>
              <a:r>
                <a:t/>
              </a:r>
              <a:endParaRPr b="0" i="0" sz="2496" u="none" cap="none" strike="noStrike">
                <a:solidFill>
                  <a:srgbClr val="000000"/>
                </a:solidFill>
                <a:latin typeface="Times New Roman"/>
                <a:ea typeface="Times New Roman"/>
                <a:cs typeface="Times New Roman"/>
                <a:sym typeface="Times New Roman"/>
              </a:endParaRPr>
            </a:p>
            <a:p>
              <a:pPr indent="0" lvl="0" marL="0" marR="0" rtl="0" algn="just">
                <a:lnSpc>
                  <a:spcPct val="119991"/>
                </a:lnSpc>
                <a:spcBef>
                  <a:spcPts val="0"/>
                </a:spcBef>
                <a:spcAft>
                  <a:spcPts val="0"/>
                </a:spcAft>
                <a:buNone/>
              </a:pPr>
              <a:r>
                <a:t/>
              </a:r>
              <a:endParaRPr b="0" i="0" sz="2496" u="none" cap="none" strike="noStrike">
                <a:solidFill>
                  <a:srgbClr val="000000"/>
                </a:solidFill>
                <a:latin typeface="Times New Roman"/>
                <a:ea typeface="Times New Roman"/>
                <a:cs typeface="Times New Roman"/>
                <a:sym typeface="Times New Roman"/>
              </a:endParaRPr>
            </a:p>
          </p:txBody>
        </p:sp>
      </p:grpSp>
      <p:grpSp>
        <p:nvGrpSpPr>
          <p:cNvPr id="107" name="Google Shape;107;p1"/>
          <p:cNvGrpSpPr/>
          <p:nvPr/>
        </p:nvGrpSpPr>
        <p:grpSpPr>
          <a:xfrm>
            <a:off x="12878175" y="4772277"/>
            <a:ext cx="11925674" cy="4789524"/>
            <a:chOff x="12878175" y="4772277"/>
            <a:chExt cx="11925674" cy="4789524"/>
          </a:xfrm>
        </p:grpSpPr>
        <p:sp>
          <p:nvSpPr>
            <p:cNvPr id="108" name="Google Shape;108;p1"/>
            <p:cNvSpPr/>
            <p:nvPr/>
          </p:nvSpPr>
          <p:spPr>
            <a:xfrm>
              <a:off x="12878175" y="4772277"/>
              <a:ext cx="11925674" cy="4789524"/>
            </a:xfrm>
            <a:custGeom>
              <a:rect b="b" l="l" r="r" t="t"/>
              <a:pathLst>
                <a:path extrusionOk="0" h="5396647" w="15691676">
                  <a:moveTo>
                    <a:pt x="0" y="0"/>
                  </a:moveTo>
                  <a:lnTo>
                    <a:pt x="15691676" y="0"/>
                  </a:lnTo>
                  <a:lnTo>
                    <a:pt x="15691676" y="5396647"/>
                  </a:lnTo>
                  <a:lnTo>
                    <a:pt x="0" y="5396647"/>
                  </a:lnTo>
                  <a:close/>
                </a:path>
              </a:pathLst>
            </a:custGeom>
            <a:blipFill rotWithShape="1">
              <a:blip r:embed="rId4">
                <a:alphaModFix amt="0"/>
              </a:blip>
              <a:stretch>
                <a:fillRect b="-66312" l="-53357" r="6583" t="0"/>
              </a:stretch>
            </a:blipFill>
            <a:ln cap="sq" cmpd="sng" w="9525">
              <a:solidFill>
                <a:srgbClr val="189F9E"/>
              </a:solidFill>
              <a:prstDash val="dash"/>
              <a:miter lim="8000"/>
              <a:headEnd len="sm" w="sm" type="none"/>
              <a:tailEnd len="sm" w="sm" type="none"/>
            </a:ln>
          </p:spPr>
        </p:sp>
        <p:sp>
          <p:nvSpPr>
            <p:cNvPr id="109" name="Google Shape;109;p1"/>
            <p:cNvSpPr txBox="1"/>
            <p:nvPr/>
          </p:nvSpPr>
          <p:spPr>
            <a:xfrm>
              <a:off x="13075789" y="4888946"/>
              <a:ext cx="11559300" cy="44502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30" u="none" cap="none" strike="noStrike">
                  <a:solidFill>
                    <a:srgbClr val="189F9E"/>
                  </a:solidFill>
                  <a:latin typeface="Times"/>
                  <a:ea typeface="Times"/>
                  <a:cs typeface="Times"/>
                  <a:sym typeface="Times"/>
                </a:rPr>
                <a:t>V. Results and Analysis</a:t>
              </a:r>
              <a:endParaRPr/>
            </a:p>
            <a:p>
              <a:pPr indent="0" lvl="0" marL="0" marR="0" rtl="0" algn="l">
                <a:lnSpc>
                  <a:spcPct val="119991"/>
                </a:lnSpc>
                <a:spcBef>
                  <a:spcPts val="0"/>
                </a:spcBef>
                <a:spcAft>
                  <a:spcPts val="0"/>
                </a:spcAft>
                <a:buNone/>
              </a:pPr>
              <a:r>
                <a:rPr b="0" i="0" lang="en-US" sz="2200" u="none" cap="none" strike="noStrike">
                  <a:solidFill>
                    <a:srgbClr val="339966"/>
                  </a:solidFill>
                  <a:latin typeface="Times New Roman"/>
                  <a:ea typeface="Times New Roman"/>
                  <a:cs typeface="Times New Roman"/>
                  <a:sym typeface="Times New Roman"/>
                </a:rPr>
                <a:t>Present the study’s most important quantitative or qualitative findings, including comparisons with baseline methods, observed trends, explanations for the results, practical or theoretical implications, and any relevant limitations or unexpected behavior. Prioritize graphs, charts, diagrams, or comparative tables over lengthy textual descriptions.</a:t>
              </a:r>
              <a:endParaRPr sz="2200"/>
            </a:p>
            <a:p>
              <a:pPr indent="0" lvl="0" marL="0" marR="0" rtl="0" algn="l">
                <a:lnSpc>
                  <a:spcPct val="119991"/>
                </a:lnSpc>
                <a:spcBef>
                  <a:spcPts val="0"/>
                </a:spcBef>
                <a:spcAft>
                  <a:spcPts val="0"/>
                </a:spcAft>
                <a:buNone/>
              </a:pPr>
              <a:r>
                <a:t/>
              </a:r>
              <a:endParaRPr b="0" i="0" sz="2496" u="none" cap="none" strike="noStrike">
                <a:solidFill>
                  <a:srgbClr val="339966"/>
                </a:solidFill>
                <a:latin typeface="Times New Roman"/>
                <a:ea typeface="Times New Roman"/>
                <a:cs typeface="Times New Roman"/>
                <a:sym typeface="Times New Roman"/>
              </a:endParaRPr>
            </a:p>
            <a:p>
              <a:pPr indent="0" lvl="0" marL="0" marR="0" rtl="0" algn="just">
                <a:lnSpc>
                  <a:spcPct val="119991"/>
                </a:lnSpc>
                <a:spcBef>
                  <a:spcPts val="0"/>
                </a:spcBef>
                <a:spcAft>
                  <a:spcPts val="0"/>
                </a:spcAft>
                <a:buNone/>
              </a:pPr>
              <a:r>
                <a:rPr b="0" i="0" lang="en-US" sz="2496" u="none" cap="none" strike="noStrike">
                  <a:solidFill>
                    <a:srgbClr val="339966"/>
                  </a:solidFill>
                  <a:latin typeface="Times New Roman"/>
                  <a:ea typeface="Times New Roman"/>
                  <a:cs typeface="Times New Roman"/>
                  <a:sym typeface="Times New Roman"/>
                </a:rPr>
                <a:t>e.g.</a:t>
              </a:r>
              <a:r>
                <a:rPr b="0" i="0" lang="en-US" sz="2496" u="none" cap="none" strike="noStrike">
                  <a:solidFill>
                    <a:srgbClr val="000000"/>
                  </a:solidFill>
                  <a:latin typeface="Times New Roman"/>
                  <a:ea typeface="Times New Roman"/>
                  <a:cs typeface="Times New Roman"/>
                  <a:sym typeface="Times New Roman"/>
                </a:rPr>
                <a:t>The results show that the proposed approach [main finding]. Compared with [baseline], the method achieved [quantitative improvement]. As shown in Fig. X, [describe the main trend]. This behavior can be explained by [interpretation]. These results indicate that [practical or scientific implication].</a:t>
              </a:r>
              <a:endParaRPr/>
            </a:p>
          </p:txBody>
        </p:sp>
      </p:grpSp>
      <p:grpSp>
        <p:nvGrpSpPr>
          <p:cNvPr id="110" name="Google Shape;110;p1"/>
          <p:cNvGrpSpPr/>
          <p:nvPr/>
        </p:nvGrpSpPr>
        <p:grpSpPr>
          <a:xfrm>
            <a:off x="12878175" y="10004127"/>
            <a:ext cx="11925674" cy="4454561"/>
            <a:chOff x="12878175" y="10004127"/>
            <a:chExt cx="11925674" cy="4454561"/>
          </a:xfrm>
        </p:grpSpPr>
        <p:sp>
          <p:nvSpPr>
            <p:cNvPr id="111" name="Google Shape;111;p1"/>
            <p:cNvSpPr/>
            <p:nvPr/>
          </p:nvSpPr>
          <p:spPr>
            <a:xfrm>
              <a:off x="12878175" y="10004127"/>
              <a:ext cx="11925674" cy="4454561"/>
            </a:xfrm>
            <a:custGeom>
              <a:rect b="b" l="l" r="r" t="t"/>
              <a:pathLst>
                <a:path extrusionOk="0" h="4908607" w="15691676">
                  <a:moveTo>
                    <a:pt x="0" y="0"/>
                  </a:moveTo>
                  <a:lnTo>
                    <a:pt x="15691676" y="0"/>
                  </a:lnTo>
                  <a:lnTo>
                    <a:pt x="15691676" y="4908607"/>
                  </a:lnTo>
                  <a:lnTo>
                    <a:pt x="0" y="4908607"/>
                  </a:lnTo>
                  <a:close/>
                </a:path>
              </a:pathLst>
            </a:custGeom>
            <a:blipFill rotWithShape="1">
              <a:blip r:embed="rId4">
                <a:alphaModFix amt="0"/>
              </a:blip>
              <a:stretch>
                <a:fillRect b="-82849" l="-53357" r="6583" t="0"/>
              </a:stretch>
            </a:blipFill>
            <a:ln cap="sq" cmpd="sng" w="9525">
              <a:solidFill>
                <a:srgbClr val="189F9E"/>
              </a:solidFill>
              <a:prstDash val="dash"/>
              <a:miter lim="8000"/>
              <a:headEnd len="sm" w="sm" type="none"/>
              <a:tailEnd len="sm" w="sm" type="none"/>
            </a:ln>
          </p:spPr>
        </p:sp>
        <p:sp>
          <p:nvSpPr>
            <p:cNvPr id="112" name="Google Shape;112;p1"/>
            <p:cNvSpPr txBox="1"/>
            <p:nvPr/>
          </p:nvSpPr>
          <p:spPr>
            <a:xfrm>
              <a:off x="13075789" y="10120798"/>
              <a:ext cx="11559300" cy="40437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30" u="none" cap="none" strike="noStrike">
                  <a:solidFill>
                    <a:srgbClr val="189F9E"/>
                  </a:solidFill>
                  <a:latin typeface="Times"/>
                  <a:ea typeface="Times"/>
                  <a:cs typeface="Times"/>
                  <a:sym typeface="Times"/>
                </a:rPr>
                <a:t>VI. Conclusion</a:t>
              </a:r>
              <a:endParaRPr/>
            </a:p>
            <a:p>
              <a:pPr indent="0" lvl="0" marL="0" marR="0" rtl="0" algn="l">
                <a:lnSpc>
                  <a:spcPct val="119991"/>
                </a:lnSpc>
                <a:spcBef>
                  <a:spcPts val="0"/>
                </a:spcBef>
                <a:spcAft>
                  <a:spcPts val="0"/>
                </a:spcAft>
                <a:buNone/>
              </a:pPr>
              <a:r>
                <a:rPr b="0" i="0" lang="en-US" sz="2200" u="none" cap="none" strike="noStrike">
                  <a:solidFill>
                    <a:srgbClr val="339966"/>
                  </a:solidFill>
                  <a:latin typeface="Times New Roman"/>
                  <a:ea typeface="Times New Roman"/>
                  <a:cs typeface="Times New Roman"/>
                  <a:sym typeface="Times New Roman"/>
                </a:rPr>
                <a:t>Summarize the main outcome of the research by stating the problem addressed, the proposed solution, the most important result, and the main contribution or implication. When appropriate, conclude with one relevant direction for future work.</a:t>
              </a:r>
              <a:endParaRPr sz="2200"/>
            </a:p>
            <a:p>
              <a:pPr indent="0" lvl="0" marL="0" marR="0" rtl="0" algn="l">
                <a:lnSpc>
                  <a:spcPct val="119991"/>
                </a:lnSpc>
                <a:spcBef>
                  <a:spcPts val="0"/>
                </a:spcBef>
                <a:spcAft>
                  <a:spcPts val="0"/>
                </a:spcAft>
                <a:buNone/>
              </a:pPr>
              <a:r>
                <a:t/>
              </a:r>
              <a:endParaRPr b="0" i="0" sz="2496" u="none" cap="none" strike="noStrike">
                <a:solidFill>
                  <a:srgbClr val="339966"/>
                </a:solidFill>
                <a:latin typeface="Times New Roman"/>
                <a:ea typeface="Times New Roman"/>
                <a:cs typeface="Times New Roman"/>
                <a:sym typeface="Times New Roman"/>
              </a:endParaRPr>
            </a:p>
            <a:p>
              <a:pPr indent="0" lvl="0" marL="0" marR="0" rtl="0" algn="just">
                <a:lnSpc>
                  <a:spcPct val="119991"/>
                </a:lnSpc>
                <a:spcBef>
                  <a:spcPts val="0"/>
                </a:spcBef>
                <a:spcAft>
                  <a:spcPts val="0"/>
                </a:spcAft>
                <a:buNone/>
              </a:pPr>
              <a:r>
                <a:rPr b="0" i="0" lang="en-US" sz="2496" u="none" cap="none" strike="noStrike">
                  <a:solidFill>
                    <a:srgbClr val="339966"/>
                  </a:solidFill>
                  <a:latin typeface="Times New Roman"/>
                  <a:ea typeface="Times New Roman"/>
                  <a:cs typeface="Times New Roman"/>
                  <a:sym typeface="Times New Roman"/>
                </a:rPr>
                <a:t>e.g.</a:t>
              </a:r>
              <a:r>
                <a:rPr b="0" i="0" lang="en-US" sz="2496" u="none" cap="none" strike="noStrike">
                  <a:solidFill>
                    <a:srgbClr val="000000"/>
                  </a:solidFill>
                  <a:latin typeface="Times New Roman"/>
                  <a:ea typeface="Times New Roman"/>
                  <a:cs typeface="Times New Roman"/>
                  <a:sym typeface="Times New Roman"/>
                </a:rPr>
                <a:t>This work presented [method, model, framework, or system] to address [problem]. The experimental results demonstrated that [main finding]. The proposed approach improves [performance aspect] by [quantitative result, when available]. These findings suggest that [main implication]. Future work will investigate [specific extension].</a:t>
              </a:r>
              <a:endParaRPr/>
            </a:p>
          </p:txBody>
        </p:sp>
      </p:grpSp>
      <p:grpSp>
        <p:nvGrpSpPr>
          <p:cNvPr id="113" name="Google Shape;113;p1"/>
          <p:cNvGrpSpPr/>
          <p:nvPr/>
        </p:nvGrpSpPr>
        <p:grpSpPr>
          <a:xfrm>
            <a:off x="12878175" y="27946875"/>
            <a:ext cx="11923571" cy="2651159"/>
            <a:chOff x="12878175" y="27946875"/>
            <a:chExt cx="11923571" cy="2651159"/>
          </a:xfrm>
        </p:grpSpPr>
        <p:sp>
          <p:nvSpPr>
            <p:cNvPr id="114" name="Google Shape;114;p1"/>
            <p:cNvSpPr/>
            <p:nvPr/>
          </p:nvSpPr>
          <p:spPr>
            <a:xfrm>
              <a:off x="12878175" y="27946875"/>
              <a:ext cx="11923571" cy="2651159"/>
            </a:xfrm>
            <a:custGeom>
              <a:rect b="b" l="l" r="r" t="t"/>
              <a:pathLst>
                <a:path extrusionOk="0" h="3203817" w="18703641">
                  <a:moveTo>
                    <a:pt x="0" y="0"/>
                  </a:moveTo>
                  <a:lnTo>
                    <a:pt x="18703641" y="0"/>
                  </a:lnTo>
                  <a:lnTo>
                    <a:pt x="18703641" y="3203817"/>
                  </a:lnTo>
                  <a:lnTo>
                    <a:pt x="0" y="3203817"/>
                  </a:lnTo>
                  <a:close/>
                </a:path>
              </a:pathLst>
            </a:custGeom>
            <a:blipFill rotWithShape="1">
              <a:blip r:embed="rId4">
                <a:alphaModFix amt="0"/>
              </a:blip>
              <a:stretch>
                <a:fillRect b="-180143" l="-44765" r="21626" t="0"/>
              </a:stretch>
            </a:blipFill>
            <a:ln cap="sq" cmpd="sng" w="9525">
              <a:solidFill>
                <a:srgbClr val="189F9E"/>
              </a:solidFill>
              <a:prstDash val="dash"/>
              <a:miter lim="8000"/>
              <a:headEnd len="sm" w="sm" type="none"/>
              <a:tailEnd len="sm" w="sm" type="none"/>
            </a:ln>
          </p:spPr>
        </p:sp>
        <p:sp>
          <p:nvSpPr>
            <p:cNvPr id="115" name="Google Shape;115;p1"/>
            <p:cNvSpPr txBox="1"/>
            <p:nvPr/>
          </p:nvSpPr>
          <p:spPr>
            <a:xfrm>
              <a:off x="13075789" y="28048461"/>
              <a:ext cx="11559150" cy="2192625"/>
            </a:xfrm>
            <a:prstGeom prst="rect">
              <a:avLst/>
            </a:prstGeom>
            <a:noFill/>
            <a:ln>
              <a:noFill/>
            </a:ln>
          </p:spPr>
          <p:txBody>
            <a:bodyPr anchorCtr="0" anchor="t" bIns="0" lIns="0" spcFirstLastPara="1" rIns="0" wrap="square" tIns="0">
              <a:spAutoFit/>
            </a:bodyPr>
            <a:lstStyle/>
            <a:p>
              <a:pPr indent="0" lvl="0" marL="0" marR="0" rtl="0" algn="l">
                <a:lnSpc>
                  <a:spcPct val="119980"/>
                </a:lnSpc>
                <a:spcBef>
                  <a:spcPts val="0"/>
                </a:spcBef>
                <a:spcAft>
                  <a:spcPts val="0"/>
                </a:spcAft>
                <a:buNone/>
              </a:pPr>
              <a:r>
                <a:rPr b="0" i="0" lang="en-US" sz="2097" u="none" cap="none" strike="noStrike">
                  <a:solidFill>
                    <a:srgbClr val="545454"/>
                  </a:solidFill>
                  <a:latin typeface="Times New Roman"/>
                  <a:ea typeface="Times New Roman"/>
                  <a:cs typeface="Times New Roman"/>
                  <a:sym typeface="Times New Roman"/>
                </a:rPr>
                <a:t>References</a:t>
              </a:r>
              <a:endParaRPr/>
            </a:p>
            <a:p>
              <a:pPr indent="0" lvl="0" marL="0" marR="0" rtl="0" algn="l">
                <a:lnSpc>
                  <a:spcPct val="120009"/>
                </a:lnSpc>
                <a:spcBef>
                  <a:spcPts val="0"/>
                </a:spcBef>
                <a:spcAft>
                  <a:spcPts val="0"/>
                </a:spcAft>
                <a:buNone/>
              </a:pPr>
              <a:r>
                <a:rPr b="0" i="0" lang="en-US" sz="2094" u="none" cap="none" strike="noStrike">
                  <a:solidFill>
                    <a:srgbClr val="339966"/>
                  </a:solidFill>
                  <a:latin typeface="Times New Roman"/>
                  <a:ea typeface="Times New Roman"/>
                  <a:cs typeface="Times New Roman"/>
                  <a:sym typeface="Times New Roman"/>
                </a:rPr>
                <a:t>Include only the most relevant references used in the poster.</a:t>
              </a:r>
              <a:endParaRPr/>
            </a:p>
            <a:p>
              <a:pPr indent="0" lvl="0" marL="0" marR="0" rtl="0" algn="l">
                <a:lnSpc>
                  <a:spcPct val="120009"/>
                </a:lnSpc>
                <a:spcBef>
                  <a:spcPts val="0"/>
                </a:spcBef>
                <a:spcAft>
                  <a:spcPts val="0"/>
                </a:spcAft>
                <a:buNone/>
              </a:pPr>
              <a:r>
                <a:rPr b="0" i="0" lang="en-US" sz="2094" u="none" cap="none" strike="noStrike">
                  <a:solidFill>
                    <a:srgbClr val="339966"/>
                  </a:solidFill>
                  <a:latin typeface="Times New Roman"/>
                  <a:ea typeface="Times New Roman"/>
                  <a:cs typeface="Times New Roman"/>
                  <a:sym typeface="Times New Roman"/>
                </a:rPr>
                <a:t>Use the citation style required by the conference, preferably IEEE style. References should be numbered according to their order of appearance.</a:t>
              </a:r>
              <a:endParaRPr/>
            </a:p>
            <a:p>
              <a:pPr indent="0" lvl="0" marL="0" marR="0" rtl="0" algn="l">
                <a:lnSpc>
                  <a:spcPct val="120009"/>
                </a:lnSpc>
                <a:spcBef>
                  <a:spcPts val="0"/>
                </a:spcBef>
                <a:spcAft>
                  <a:spcPts val="0"/>
                </a:spcAft>
                <a:buNone/>
              </a:pPr>
              <a:r>
                <a:t/>
              </a:r>
              <a:endParaRPr b="0" i="0" sz="2094" u="none" cap="none" strike="noStrike">
                <a:solidFill>
                  <a:srgbClr val="339966"/>
                </a:solidFill>
                <a:latin typeface="Times New Roman"/>
                <a:ea typeface="Times New Roman"/>
                <a:cs typeface="Times New Roman"/>
                <a:sym typeface="Times New Roman"/>
              </a:endParaRPr>
            </a:p>
            <a:p>
              <a:pPr indent="0" lvl="0" marL="0" marR="0" rtl="0" algn="just">
                <a:lnSpc>
                  <a:spcPct val="120035"/>
                </a:lnSpc>
                <a:spcBef>
                  <a:spcPts val="0"/>
                </a:spcBef>
                <a:spcAft>
                  <a:spcPts val="0"/>
                </a:spcAft>
                <a:buNone/>
              </a:pPr>
              <a:r>
                <a:rPr b="0" i="0" lang="en-US" sz="1677" u="none" cap="none" strike="noStrike">
                  <a:solidFill>
                    <a:srgbClr val="339966"/>
                  </a:solidFill>
                  <a:latin typeface="Times New Roman"/>
                  <a:ea typeface="Times New Roman"/>
                  <a:cs typeface="Times New Roman"/>
                  <a:sym typeface="Times New Roman"/>
                </a:rPr>
                <a:t>e.g.</a:t>
              </a:r>
              <a:r>
                <a:rPr b="0" i="0" lang="en-US" sz="1677" u="none" cap="none" strike="noStrike">
                  <a:solidFill>
                    <a:srgbClr val="000000"/>
                  </a:solidFill>
                  <a:latin typeface="Times New Roman"/>
                  <a:ea typeface="Times New Roman"/>
                  <a:cs typeface="Times New Roman"/>
                  <a:sym typeface="Times New Roman"/>
                </a:rPr>
                <a:t>[1] A. Author and B. Author, “Title of the paper,” Journal Name, vol. X, no. X, pp. XX–XX, 2025.</a:t>
              </a:r>
              <a:endParaRPr/>
            </a:p>
          </p:txBody>
        </p:sp>
      </p:grpSp>
      <p:grpSp>
        <p:nvGrpSpPr>
          <p:cNvPr id="116" name="Google Shape;116;p1"/>
          <p:cNvGrpSpPr/>
          <p:nvPr/>
        </p:nvGrpSpPr>
        <p:grpSpPr>
          <a:xfrm>
            <a:off x="12878163" y="16083030"/>
            <a:ext cx="11926810" cy="11502300"/>
            <a:chOff x="0" y="0"/>
            <a:chExt cx="15902413" cy="15336400"/>
          </a:xfrm>
        </p:grpSpPr>
        <p:sp>
          <p:nvSpPr>
            <p:cNvPr id="117" name="Google Shape;117;p1"/>
            <p:cNvSpPr/>
            <p:nvPr/>
          </p:nvSpPr>
          <p:spPr>
            <a:xfrm>
              <a:off x="0" y="0"/>
              <a:ext cx="15902413" cy="15336400"/>
            </a:xfrm>
            <a:custGeom>
              <a:rect b="b" l="l" r="r" t="t"/>
              <a:pathLst>
                <a:path extrusionOk="0" h="15133163" w="15691676">
                  <a:moveTo>
                    <a:pt x="0" y="0"/>
                  </a:moveTo>
                  <a:lnTo>
                    <a:pt x="15691676" y="0"/>
                  </a:lnTo>
                  <a:lnTo>
                    <a:pt x="15691676" y="15133163"/>
                  </a:lnTo>
                  <a:lnTo>
                    <a:pt x="0" y="15133163"/>
                  </a:lnTo>
                  <a:close/>
                </a:path>
              </a:pathLst>
            </a:custGeom>
            <a:blipFill rotWithShape="1">
              <a:blip r:embed="rId4">
                <a:alphaModFix amt="0"/>
              </a:blip>
              <a:stretch>
                <a:fillRect b="40691" l="-53357" r="6583" t="0"/>
              </a:stretch>
            </a:blipFill>
            <a:ln cap="sq" cmpd="sng" w="9525">
              <a:solidFill>
                <a:srgbClr val="189F9E"/>
              </a:solidFill>
              <a:prstDash val="dash"/>
              <a:miter lim="8000"/>
              <a:headEnd len="sm" w="sm" type="none"/>
              <a:tailEnd len="sm" w="sm" type="none"/>
            </a:ln>
          </p:spPr>
        </p:sp>
        <p:sp>
          <p:nvSpPr>
            <p:cNvPr id="118" name="Google Shape;118;p1"/>
            <p:cNvSpPr txBox="1"/>
            <p:nvPr/>
          </p:nvSpPr>
          <p:spPr>
            <a:xfrm>
              <a:off x="1087940" y="11581969"/>
              <a:ext cx="12930300" cy="1552500"/>
            </a:xfrm>
            <a:prstGeom prst="rect">
              <a:avLst/>
            </a:prstGeom>
            <a:noFill/>
            <a:ln>
              <a:noFill/>
            </a:ln>
          </p:spPr>
          <p:txBody>
            <a:bodyPr anchorCtr="0" anchor="t" bIns="0" lIns="0" spcFirstLastPara="1" rIns="0" wrap="square" tIns="0">
              <a:spAutoFit/>
            </a:bodyPr>
            <a:lstStyle/>
            <a:p>
              <a:pPr indent="0" lvl="0" marL="0" marR="0" rtl="0" algn="l">
                <a:lnSpc>
                  <a:spcPct val="180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lnSpc>
                  <a:spcPct val="139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139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9" name="Google Shape;119;p1"/>
            <p:cNvSpPr/>
            <p:nvPr/>
          </p:nvSpPr>
          <p:spPr>
            <a:xfrm>
              <a:off x="7439928" y="7436031"/>
              <a:ext cx="5439690" cy="3360294"/>
            </a:xfrm>
            <a:custGeom>
              <a:rect b="b" l="l" r="r" t="t"/>
              <a:pathLst>
                <a:path extrusionOk="0" h="1729486" w="2799715">
                  <a:moveTo>
                    <a:pt x="0" y="0"/>
                  </a:moveTo>
                  <a:lnTo>
                    <a:pt x="2799715" y="0"/>
                  </a:lnTo>
                  <a:lnTo>
                    <a:pt x="2799715" y="1729486"/>
                  </a:lnTo>
                  <a:lnTo>
                    <a:pt x="0" y="1729486"/>
                  </a:lnTo>
                  <a:lnTo>
                    <a:pt x="0" y="0"/>
                  </a:lnTo>
                  <a:close/>
                </a:path>
              </a:pathLst>
            </a:custGeom>
            <a:blipFill rotWithShape="1">
              <a:blip r:embed="rId4">
                <a:alphaModFix/>
              </a:blip>
              <a:stretch>
                <a:fillRect b="-2" l="-29261" r="-29260" t="0"/>
              </a:stretch>
            </a:blipFill>
            <a:ln>
              <a:noFill/>
            </a:ln>
          </p:spPr>
        </p:sp>
        <p:grpSp>
          <p:nvGrpSpPr>
            <p:cNvPr id="120" name="Google Shape;120;p1"/>
            <p:cNvGrpSpPr/>
            <p:nvPr/>
          </p:nvGrpSpPr>
          <p:grpSpPr>
            <a:xfrm>
              <a:off x="827612" y="10759412"/>
              <a:ext cx="7273121" cy="790291"/>
              <a:chOff x="0" y="-19050"/>
              <a:chExt cx="3743350" cy="406749"/>
            </a:xfrm>
          </p:grpSpPr>
          <p:sp>
            <p:nvSpPr>
              <p:cNvPr id="121" name="Google Shape;121;p1"/>
              <p:cNvSpPr/>
              <p:nvPr/>
            </p:nvSpPr>
            <p:spPr>
              <a:xfrm>
                <a:off x="0" y="0"/>
                <a:ext cx="3743346" cy="387699"/>
              </a:xfrm>
              <a:custGeom>
                <a:rect b="b" l="l" r="r" t="t"/>
                <a:pathLst>
                  <a:path extrusionOk="0" h="387699" w="3743346">
                    <a:moveTo>
                      <a:pt x="0" y="0"/>
                    </a:moveTo>
                    <a:lnTo>
                      <a:pt x="3743346" y="0"/>
                    </a:lnTo>
                    <a:lnTo>
                      <a:pt x="3743346" y="387699"/>
                    </a:lnTo>
                    <a:lnTo>
                      <a:pt x="0" y="387699"/>
                    </a:lnTo>
                    <a:close/>
                  </a:path>
                </a:pathLst>
              </a:custGeom>
              <a:blipFill rotWithShape="1">
                <a:blip r:embed="rId4">
                  <a:alphaModFix amt="0"/>
                </a:blip>
                <a:stretch>
                  <a:fillRect b="-138131" l="0" r="0" t="-138134"/>
                </a:stretch>
              </a:blipFill>
              <a:ln>
                <a:noFill/>
              </a:ln>
            </p:spPr>
          </p:sp>
          <p:sp>
            <p:nvSpPr>
              <p:cNvPr id="122" name="Google Shape;122;p1"/>
              <p:cNvSpPr txBox="1"/>
              <p:nvPr/>
            </p:nvSpPr>
            <p:spPr>
              <a:xfrm>
                <a:off x="0" y="-19050"/>
                <a:ext cx="3743350" cy="406746"/>
              </a:xfrm>
              <a:prstGeom prst="rect">
                <a:avLst/>
              </a:prstGeom>
              <a:noFill/>
              <a:ln>
                <a:noFill/>
              </a:ln>
            </p:spPr>
            <p:txBody>
              <a:bodyPr anchorCtr="0" anchor="b" bIns="0" lIns="0" spcFirstLastPara="1" rIns="0" wrap="square" tIns="0">
                <a:noAutofit/>
              </a:bodyPr>
              <a:lstStyle/>
              <a:p>
                <a:pPr indent="0" lvl="0" marL="0" marR="0" rtl="0" algn="ctr">
                  <a:lnSpc>
                    <a:spcPct val="120026"/>
                  </a:lnSpc>
                  <a:spcBef>
                    <a:spcPts val="0"/>
                  </a:spcBef>
                  <a:spcAft>
                    <a:spcPts val="0"/>
                  </a:spcAft>
                  <a:buNone/>
                </a:pPr>
                <a:r>
                  <a:rPr b="0" i="0" lang="en-US" sz="2307" u="none" cap="none" strike="noStrike">
                    <a:solidFill>
                      <a:srgbClr val="000000"/>
                    </a:solidFill>
                    <a:latin typeface="Times New Roman"/>
                    <a:ea typeface="Times New Roman"/>
                    <a:cs typeface="Times New Roman"/>
                    <a:sym typeface="Times New Roman"/>
                  </a:rPr>
                  <a:t>Fig. 1.  Title of the Figure. </a:t>
                </a:r>
                <a:endParaRPr/>
              </a:p>
            </p:txBody>
          </p:sp>
        </p:grpSp>
        <p:grpSp>
          <p:nvGrpSpPr>
            <p:cNvPr id="123" name="Google Shape;123;p1"/>
            <p:cNvGrpSpPr/>
            <p:nvPr/>
          </p:nvGrpSpPr>
          <p:grpSpPr>
            <a:xfrm>
              <a:off x="7005462" y="10759412"/>
              <a:ext cx="7273121" cy="790291"/>
              <a:chOff x="0" y="-19050"/>
              <a:chExt cx="3743350" cy="406749"/>
            </a:xfrm>
          </p:grpSpPr>
          <p:sp>
            <p:nvSpPr>
              <p:cNvPr id="124" name="Google Shape;124;p1"/>
              <p:cNvSpPr/>
              <p:nvPr/>
            </p:nvSpPr>
            <p:spPr>
              <a:xfrm>
                <a:off x="0" y="0"/>
                <a:ext cx="3743346" cy="387699"/>
              </a:xfrm>
              <a:custGeom>
                <a:rect b="b" l="l" r="r" t="t"/>
                <a:pathLst>
                  <a:path extrusionOk="0" h="387699" w="3743346">
                    <a:moveTo>
                      <a:pt x="0" y="0"/>
                    </a:moveTo>
                    <a:lnTo>
                      <a:pt x="3743346" y="0"/>
                    </a:lnTo>
                    <a:lnTo>
                      <a:pt x="3743346" y="387699"/>
                    </a:lnTo>
                    <a:lnTo>
                      <a:pt x="0" y="387699"/>
                    </a:lnTo>
                    <a:close/>
                  </a:path>
                </a:pathLst>
              </a:custGeom>
              <a:blipFill rotWithShape="1">
                <a:blip r:embed="rId4">
                  <a:alphaModFix amt="0"/>
                </a:blip>
                <a:stretch>
                  <a:fillRect b="-138131" l="0" r="0" t="-138134"/>
                </a:stretch>
              </a:blipFill>
              <a:ln>
                <a:noFill/>
              </a:ln>
            </p:spPr>
          </p:sp>
          <p:sp>
            <p:nvSpPr>
              <p:cNvPr id="125" name="Google Shape;125;p1"/>
              <p:cNvSpPr txBox="1"/>
              <p:nvPr/>
            </p:nvSpPr>
            <p:spPr>
              <a:xfrm>
                <a:off x="0" y="-19050"/>
                <a:ext cx="3743350" cy="406746"/>
              </a:xfrm>
              <a:prstGeom prst="rect">
                <a:avLst/>
              </a:prstGeom>
              <a:noFill/>
              <a:ln>
                <a:noFill/>
              </a:ln>
            </p:spPr>
            <p:txBody>
              <a:bodyPr anchorCtr="0" anchor="b" bIns="0" lIns="0" spcFirstLastPara="1" rIns="0" wrap="square" tIns="0">
                <a:noAutofit/>
              </a:bodyPr>
              <a:lstStyle/>
              <a:p>
                <a:pPr indent="0" lvl="0" marL="0" marR="0" rtl="0" algn="ctr">
                  <a:lnSpc>
                    <a:spcPct val="120026"/>
                  </a:lnSpc>
                  <a:spcBef>
                    <a:spcPts val="0"/>
                  </a:spcBef>
                  <a:spcAft>
                    <a:spcPts val="0"/>
                  </a:spcAft>
                  <a:buNone/>
                </a:pPr>
                <a:r>
                  <a:rPr b="0" i="0" lang="en-US" sz="2307" u="none" cap="none" strike="noStrike">
                    <a:solidFill>
                      <a:srgbClr val="000000"/>
                    </a:solidFill>
                    <a:latin typeface="Times New Roman"/>
                    <a:ea typeface="Times New Roman"/>
                    <a:cs typeface="Times New Roman"/>
                    <a:sym typeface="Times New Roman"/>
                  </a:rPr>
                  <a:t>Fig. 2.  Title of the Figure.</a:t>
                </a:r>
                <a:endParaRPr/>
              </a:p>
            </p:txBody>
          </p:sp>
        </p:grpSp>
        <p:sp>
          <p:nvSpPr>
            <p:cNvPr id="126" name="Google Shape;126;p1"/>
            <p:cNvSpPr/>
            <p:nvPr/>
          </p:nvSpPr>
          <p:spPr>
            <a:xfrm>
              <a:off x="1571204" y="7436031"/>
              <a:ext cx="5439690" cy="3360294"/>
            </a:xfrm>
            <a:custGeom>
              <a:rect b="b" l="l" r="r" t="t"/>
              <a:pathLst>
                <a:path extrusionOk="0" h="1729486" w="2799715">
                  <a:moveTo>
                    <a:pt x="0" y="0"/>
                  </a:moveTo>
                  <a:lnTo>
                    <a:pt x="2799715" y="0"/>
                  </a:lnTo>
                  <a:lnTo>
                    <a:pt x="2799715" y="1729486"/>
                  </a:lnTo>
                  <a:lnTo>
                    <a:pt x="0" y="1729486"/>
                  </a:lnTo>
                  <a:lnTo>
                    <a:pt x="0" y="0"/>
                  </a:lnTo>
                  <a:close/>
                </a:path>
              </a:pathLst>
            </a:custGeom>
            <a:blipFill rotWithShape="1">
              <a:blip r:embed="rId4">
                <a:alphaModFix/>
              </a:blip>
              <a:stretch>
                <a:fillRect b="-2" l="-29261" r="-29260" t="0"/>
              </a:stretch>
            </a:blipFill>
            <a:ln>
              <a:noFill/>
            </a:ln>
          </p:spPr>
        </p:sp>
        <p:sp>
          <p:nvSpPr>
            <p:cNvPr id="127" name="Google Shape;127;p1"/>
            <p:cNvSpPr txBox="1"/>
            <p:nvPr/>
          </p:nvSpPr>
          <p:spPr>
            <a:xfrm>
              <a:off x="4607310" y="12190371"/>
              <a:ext cx="4035000" cy="397200"/>
            </a:xfrm>
            <a:prstGeom prst="rect">
              <a:avLst/>
            </a:prstGeom>
            <a:noFill/>
            <a:ln>
              <a:noFill/>
            </a:ln>
          </p:spPr>
          <p:txBody>
            <a:bodyPr anchorCtr="0" anchor="t" bIns="0" lIns="0" spcFirstLastPara="1" rIns="0" wrap="square" tIns="0">
              <a:spAutoFit/>
            </a:bodyPr>
            <a:lstStyle/>
            <a:p>
              <a:pPr indent="0" lvl="0" marL="0" marR="0" rtl="0" algn="l">
                <a:lnSpc>
                  <a:spcPct val="120051"/>
                </a:lnSpc>
                <a:spcBef>
                  <a:spcPts val="0"/>
                </a:spcBef>
                <a:spcAft>
                  <a:spcPts val="0"/>
                </a:spcAft>
                <a:buNone/>
              </a:pPr>
              <a:r>
                <a:rPr b="0" i="0" lang="en-US" sz="1935" u="none" cap="none" strike="noStrike">
                  <a:solidFill>
                    <a:srgbClr val="000000"/>
                  </a:solidFill>
                  <a:latin typeface="Times New Roman"/>
                  <a:ea typeface="Times New Roman"/>
                  <a:cs typeface="Times New Roman"/>
                  <a:sym typeface="Times New Roman"/>
                </a:rPr>
                <a:t>Table I. Heading of the Table. </a:t>
              </a:r>
              <a:endParaRPr/>
            </a:p>
          </p:txBody>
        </p:sp>
        <p:sp>
          <p:nvSpPr>
            <p:cNvPr id="128" name="Google Shape;128;p1"/>
            <p:cNvSpPr txBox="1"/>
            <p:nvPr/>
          </p:nvSpPr>
          <p:spPr>
            <a:xfrm>
              <a:off x="245053" y="144114"/>
              <a:ext cx="15412200" cy="78090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30" u="none" cap="none" strike="noStrike">
                  <a:solidFill>
                    <a:srgbClr val="189F9E"/>
                  </a:solidFill>
                  <a:latin typeface="Times"/>
                  <a:ea typeface="Times"/>
                  <a:cs typeface="Times"/>
                  <a:sym typeface="Times"/>
                </a:rPr>
                <a:t>Figures and Tables</a:t>
              </a:r>
              <a:endParaRPr/>
            </a:p>
            <a:p>
              <a:pPr indent="0" lvl="0" marL="0" marR="0" rtl="0" algn="l">
                <a:lnSpc>
                  <a:spcPct val="119991"/>
                </a:lnSpc>
                <a:spcBef>
                  <a:spcPts val="0"/>
                </a:spcBef>
                <a:spcAft>
                  <a:spcPts val="0"/>
                </a:spcAft>
                <a:buNone/>
              </a:pPr>
              <a:r>
                <a:rPr b="0" i="0" lang="en-US" sz="2200" u="none" cap="none" strike="noStrike">
                  <a:solidFill>
                    <a:srgbClr val="339966"/>
                  </a:solidFill>
                  <a:latin typeface="Times New Roman"/>
                  <a:ea typeface="Times New Roman"/>
                  <a:cs typeface="Times New Roman"/>
                  <a:sym typeface="Times New Roman"/>
                </a:rPr>
                <a:t>Figures and tables should communicate information that would be difficult to explain using text alone. Each figure or table must:</a:t>
              </a:r>
              <a:endParaRPr sz="2200"/>
            </a:p>
            <a:p>
              <a:pPr indent="-250706" lvl="1" marL="539005" marR="0" rtl="0" algn="l">
                <a:lnSpc>
                  <a:spcPct val="119991"/>
                </a:lnSpc>
                <a:spcBef>
                  <a:spcPts val="0"/>
                </a:spcBef>
                <a:spcAft>
                  <a:spcPts val="0"/>
                </a:spcAft>
                <a:buClr>
                  <a:srgbClr val="339966"/>
                </a:buClr>
                <a:buSzPts val="2200"/>
                <a:buFont typeface="Arial"/>
                <a:buChar char="•"/>
              </a:pPr>
              <a:r>
                <a:rPr b="0" i="0" lang="en-US" sz="2200" u="none" cap="none" strike="noStrike">
                  <a:solidFill>
                    <a:srgbClr val="339966"/>
                  </a:solidFill>
                  <a:latin typeface="Times New Roman"/>
                  <a:ea typeface="Times New Roman"/>
                  <a:cs typeface="Times New Roman"/>
                  <a:sym typeface="Times New Roman"/>
                </a:rPr>
                <a:t>Have a number and descriptive caption.</a:t>
              </a:r>
              <a:endParaRPr sz="2200"/>
            </a:p>
            <a:p>
              <a:pPr indent="-250706" lvl="1" marL="539005" marR="0" rtl="0" algn="l">
                <a:lnSpc>
                  <a:spcPct val="119991"/>
                </a:lnSpc>
                <a:spcBef>
                  <a:spcPts val="0"/>
                </a:spcBef>
                <a:spcAft>
                  <a:spcPts val="0"/>
                </a:spcAft>
                <a:buClr>
                  <a:srgbClr val="339966"/>
                </a:buClr>
                <a:buSzPts val="2200"/>
                <a:buFont typeface="Arial"/>
                <a:buChar char="•"/>
              </a:pPr>
              <a:r>
                <a:rPr b="0" i="0" lang="en-US" sz="2200" u="none" cap="none" strike="noStrike">
                  <a:solidFill>
                    <a:srgbClr val="339966"/>
                  </a:solidFill>
                  <a:latin typeface="Times New Roman"/>
                  <a:ea typeface="Times New Roman"/>
                  <a:cs typeface="Times New Roman"/>
                  <a:sym typeface="Times New Roman"/>
                </a:rPr>
                <a:t>Be mentioned in the poster text.</a:t>
              </a:r>
              <a:endParaRPr sz="2200"/>
            </a:p>
            <a:p>
              <a:pPr indent="-250706" lvl="1" marL="539005" marR="0" rtl="0" algn="l">
                <a:lnSpc>
                  <a:spcPct val="119991"/>
                </a:lnSpc>
                <a:spcBef>
                  <a:spcPts val="0"/>
                </a:spcBef>
                <a:spcAft>
                  <a:spcPts val="0"/>
                </a:spcAft>
                <a:buClr>
                  <a:srgbClr val="339966"/>
                </a:buClr>
                <a:buSzPts val="2200"/>
                <a:buFont typeface="Arial"/>
                <a:buChar char="•"/>
              </a:pPr>
              <a:r>
                <a:rPr b="0" i="0" lang="en-US" sz="2200" u="none" cap="none" strike="noStrike">
                  <a:solidFill>
                    <a:srgbClr val="339966"/>
                  </a:solidFill>
                  <a:latin typeface="Times New Roman"/>
                  <a:ea typeface="Times New Roman"/>
                  <a:cs typeface="Times New Roman"/>
                  <a:sym typeface="Times New Roman"/>
                </a:rPr>
                <a:t>Use readable labels and legends.</a:t>
              </a:r>
              <a:endParaRPr sz="2200"/>
            </a:p>
            <a:p>
              <a:pPr indent="-250706" lvl="1" marL="539005" marR="0" rtl="0" algn="l">
                <a:lnSpc>
                  <a:spcPct val="119991"/>
                </a:lnSpc>
                <a:spcBef>
                  <a:spcPts val="0"/>
                </a:spcBef>
                <a:spcAft>
                  <a:spcPts val="0"/>
                </a:spcAft>
                <a:buClr>
                  <a:srgbClr val="339966"/>
                </a:buClr>
                <a:buSzPts val="2200"/>
                <a:buFont typeface="Arial"/>
                <a:buChar char="•"/>
              </a:pPr>
              <a:r>
                <a:rPr b="0" i="0" lang="en-US" sz="2200" u="none" cap="none" strike="noStrike">
                  <a:solidFill>
                    <a:srgbClr val="339966"/>
                  </a:solidFill>
                  <a:latin typeface="Times New Roman"/>
                  <a:ea typeface="Times New Roman"/>
                  <a:cs typeface="Times New Roman"/>
                  <a:sym typeface="Times New Roman"/>
                </a:rPr>
                <a:t>Present units where applicable.</a:t>
              </a:r>
              <a:endParaRPr sz="2200"/>
            </a:p>
            <a:p>
              <a:pPr indent="-250706" lvl="1" marL="539005" marR="0" rtl="0" algn="l">
                <a:lnSpc>
                  <a:spcPct val="119991"/>
                </a:lnSpc>
                <a:spcBef>
                  <a:spcPts val="0"/>
                </a:spcBef>
                <a:spcAft>
                  <a:spcPts val="0"/>
                </a:spcAft>
                <a:buClr>
                  <a:srgbClr val="339966"/>
                </a:buClr>
                <a:buSzPts val="2200"/>
                <a:buFont typeface="Arial"/>
                <a:buChar char="•"/>
              </a:pPr>
              <a:r>
                <a:rPr b="0" i="0" lang="en-US" sz="2200" u="none" cap="none" strike="noStrike">
                  <a:solidFill>
                    <a:srgbClr val="339966"/>
                  </a:solidFill>
                  <a:latin typeface="Times New Roman"/>
                  <a:ea typeface="Times New Roman"/>
                  <a:cs typeface="Times New Roman"/>
                  <a:sym typeface="Times New Roman"/>
                </a:rPr>
                <a:t>Avoid excessive detail.</a:t>
              </a:r>
              <a:endParaRPr sz="2200"/>
            </a:p>
            <a:p>
              <a:pPr indent="-250706" lvl="1" marL="539005" marR="0" rtl="0" algn="l">
                <a:lnSpc>
                  <a:spcPct val="119991"/>
                </a:lnSpc>
                <a:spcBef>
                  <a:spcPts val="0"/>
                </a:spcBef>
                <a:spcAft>
                  <a:spcPts val="0"/>
                </a:spcAft>
                <a:buClr>
                  <a:srgbClr val="339966"/>
                </a:buClr>
                <a:buSzPts val="2200"/>
                <a:buFont typeface="Arial"/>
                <a:buChar char="•"/>
              </a:pPr>
              <a:r>
                <a:rPr b="0" i="0" lang="en-US" sz="2200" u="none" cap="none" strike="noStrike">
                  <a:solidFill>
                    <a:srgbClr val="339966"/>
                  </a:solidFill>
                  <a:latin typeface="Times New Roman"/>
                  <a:ea typeface="Times New Roman"/>
                  <a:cs typeface="Times New Roman"/>
                  <a:sym typeface="Times New Roman"/>
                </a:rPr>
                <a:t>Use consistent terminology and symbols.</a:t>
              </a:r>
              <a:endParaRPr sz="2200"/>
            </a:p>
            <a:p>
              <a:pPr indent="0" lvl="0" marL="0" marR="0" rtl="0" algn="l">
                <a:lnSpc>
                  <a:spcPct val="119991"/>
                </a:lnSpc>
                <a:spcBef>
                  <a:spcPts val="0"/>
                </a:spcBef>
                <a:spcAft>
                  <a:spcPts val="0"/>
                </a:spcAft>
                <a:buNone/>
              </a:pPr>
              <a:r>
                <a:t/>
              </a:r>
              <a:endParaRPr b="0" i="0" sz="2200" u="none" cap="none" strike="noStrike">
                <a:solidFill>
                  <a:srgbClr val="339966"/>
                </a:solidFill>
                <a:latin typeface="Times New Roman"/>
                <a:ea typeface="Times New Roman"/>
                <a:cs typeface="Times New Roman"/>
                <a:sym typeface="Times New Roman"/>
              </a:endParaRPr>
            </a:p>
            <a:p>
              <a:pPr indent="0" lvl="0" marL="0" marR="0" rtl="0" algn="l">
                <a:lnSpc>
                  <a:spcPct val="119991"/>
                </a:lnSpc>
                <a:spcBef>
                  <a:spcPts val="0"/>
                </a:spcBef>
                <a:spcAft>
                  <a:spcPts val="0"/>
                </a:spcAft>
                <a:buNone/>
              </a:pPr>
              <a:r>
                <a:rPr b="0" i="0" lang="en-US" sz="2200" u="none" cap="none" strike="noStrike">
                  <a:solidFill>
                    <a:srgbClr val="339966"/>
                  </a:solidFill>
                  <a:latin typeface="Times New Roman"/>
                  <a:ea typeface="Times New Roman"/>
                  <a:cs typeface="Times New Roman"/>
                  <a:sym typeface="Times New Roman"/>
                </a:rPr>
                <a:t>Fig. 1. Overview of the proposed system architecture.</a:t>
              </a:r>
              <a:endParaRPr sz="2200"/>
            </a:p>
            <a:p>
              <a:pPr indent="0" lvl="0" marL="0" marR="0" rtl="0" algn="l">
                <a:lnSpc>
                  <a:spcPct val="119991"/>
                </a:lnSpc>
                <a:spcBef>
                  <a:spcPts val="0"/>
                </a:spcBef>
                <a:spcAft>
                  <a:spcPts val="0"/>
                </a:spcAft>
                <a:buNone/>
              </a:pPr>
              <a:r>
                <a:rPr b="0" i="0" lang="en-US" sz="2200" u="none" cap="none" strike="noStrike">
                  <a:solidFill>
                    <a:srgbClr val="339966"/>
                  </a:solidFill>
                  <a:latin typeface="Times New Roman"/>
                  <a:ea typeface="Times New Roman"/>
                  <a:cs typeface="Times New Roman"/>
                  <a:sym typeface="Times New Roman"/>
                </a:rPr>
                <a:t>Fig. 2. Workflow of the proposed optimization method.</a:t>
              </a:r>
              <a:endParaRPr sz="2200"/>
            </a:p>
            <a:p>
              <a:pPr indent="0" lvl="0" marL="0" marR="0" rtl="0" algn="l">
                <a:lnSpc>
                  <a:spcPct val="119991"/>
                </a:lnSpc>
                <a:spcBef>
                  <a:spcPts val="0"/>
                </a:spcBef>
                <a:spcAft>
                  <a:spcPts val="0"/>
                </a:spcAft>
                <a:buNone/>
              </a:pPr>
              <a:r>
                <a:rPr b="0" i="0" lang="en-US" sz="2200" u="none" cap="none" strike="noStrike">
                  <a:solidFill>
                    <a:srgbClr val="339966"/>
                  </a:solidFill>
                  <a:latin typeface="Times New Roman"/>
                  <a:ea typeface="Times New Roman"/>
                  <a:cs typeface="Times New Roman"/>
                  <a:sym typeface="Times New Roman"/>
                </a:rPr>
                <a:t>Table I. Main simulation parameters.</a:t>
              </a:r>
              <a:endParaRPr sz="2200"/>
            </a:p>
            <a:p>
              <a:pPr indent="0" lvl="0" marL="0" marR="0" rtl="0" algn="just">
                <a:lnSpc>
                  <a:spcPct val="119991"/>
                </a:lnSpc>
                <a:spcBef>
                  <a:spcPts val="0"/>
                </a:spcBef>
                <a:spcAft>
                  <a:spcPts val="0"/>
                </a:spcAft>
                <a:buNone/>
              </a:pPr>
              <a:r>
                <a:t/>
              </a:r>
              <a:endParaRPr b="0" i="0" sz="2496" u="none" cap="none" strike="noStrike">
                <a:solidFill>
                  <a:srgbClr val="339966"/>
                </a:solidFill>
                <a:latin typeface="Times New Roman"/>
                <a:ea typeface="Times New Roman"/>
                <a:cs typeface="Times New Roman"/>
                <a:sym typeface="Times New Roman"/>
              </a:endParaRPr>
            </a:p>
          </p:txBody>
        </p:sp>
      </p:grpSp>
      <p:grpSp>
        <p:nvGrpSpPr>
          <p:cNvPr id="129" name="Google Shape;129;p1"/>
          <p:cNvGrpSpPr/>
          <p:nvPr/>
        </p:nvGrpSpPr>
        <p:grpSpPr>
          <a:xfrm>
            <a:off x="-87253" y="33427934"/>
            <a:ext cx="25671572" cy="2307278"/>
            <a:chOff x="0" y="-9525"/>
            <a:chExt cx="34228763" cy="3076371"/>
          </a:xfrm>
        </p:grpSpPr>
        <p:sp>
          <p:nvSpPr>
            <p:cNvPr id="130" name="Google Shape;130;p1"/>
            <p:cNvSpPr/>
            <p:nvPr/>
          </p:nvSpPr>
          <p:spPr>
            <a:xfrm>
              <a:off x="5064811" y="1066712"/>
              <a:ext cx="3693110" cy="1852531"/>
            </a:xfrm>
            <a:custGeom>
              <a:rect b="b" l="l" r="r" t="t"/>
              <a:pathLst>
                <a:path extrusionOk="0" h="1852531" w="3693110">
                  <a:moveTo>
                    <a:pt x="0" y="0"/>
                  </a:moveTo>
                  <a:lnTo>
                    <a:pt x="3693109" y="0"/>
                  </a:lnTo>
                  <a:lnTo>
                    <a:pt x="3693109" y="1852530"/>
                  </a:lnTo>
                  <a:lnTo>
                    <a:pt x="0" y="1852530"/>
                  </a:lnTo>
                  <a:lnTo>
                    <a:pt x="0" y="0"/>
                  </a:lnTo>
                  <a:close/>
                </a:path>
              </a:pathLst>
            </a:custGeom>
            <a:blipFill rotWithShape="1">
              <a:blip r:embed="rId5">
                <a:alphaModFix/>
              </a:blip>
              <a:stretch>
                <a:fillRect b="0" l="0" r="0" t="0"/>
              </a:stretch>
            </a:blipFill>
            <a:ln>
              <a:noFill/>
            </a:ln>
          </p:spPr>
        </p:sp>
        <p:sp>
          <p:nvSpPr>
            <p:cNvPr id="131" name="Google Shape;131;p1"/>
            <p:cNvSpPr/>
            <p:nvPr/>
          </p:nvSpPr>
          <p:spPr>
            <a:xfrm>
              <a:off x="11872967" y="1150088"/>
              <a:ext cx="3589506" cy="1771968"/>
            </a:xfrm>
            <a:custGeom>
              <a:rect b="b" l="l" r="r" t="t"/>
              <a:pathLst>
                <a:path extrusionOk="0" h="1771968" w="3589506">
                  <a:moveTo>
                    <a:pt x="0" y="0"/>
                  </a:moveTo>
                  <a:lnTo>
                    <a:pt x="3589506" y="0"/>
                  </a:lnTo>
                  <a:lnTo>
                    <a:pt x="3589506" y="1771969"/>
                  </a:lnTo>
                  <a:lnTo>
                    <a:pt x="0" y="1771969"/>
                  </a:lnTo>
                  <a:lnTo>
                    <a:pt x="0" y="0"/>
                  </a:lnTo>
                  <a:close/>
                </a:path>
              </a:pathLst>
            </a:custGeom>
            <a:blipFill rotWithShape="1">
              <a:blip r:embed="rId6">
                <a:alphaModFix/>
              </a:blip>
              <a:stretch>
                <a:fillRect b="0" l="0" r="0" t="0"/>
              </a:stretch>
            </a:blipFill>
            <a:ln>
              <a:noFill/>
            </a:ln>
          </p:spPr>
        </p:sp>
        <p:sp>
          <p:nvSpPr>
            <p:cNvPr id="132" name="Google Shape;132;p1"/>
            <p:cNvSpPr/>
            <p:nvPr/>
          </p:nvSpPr>
          <p:spPr>
            <a:xfrm>
              <a:off x="18577520" y="1082121"/>
              <a:ext cx="4011114" cy="1837122"/>
            </a:xfrm>
            <a:custGeom>
              <a:rect b="b" l="l" r="r" t="t"/>
              <a:pathLst>
                <a:path extrusionOk="0" h="1837122" w="4011114">
                  <a:moveTo>
                    <a:pt x="0" y="0"/>
                  </a:moveTo>
                  <a:lnTo>
                    <a:pt x="4011115" y="0"/>
                  </a:lnTo>
                  <a:lnTo>
                    <a:pt x="4011115" y="1837121"/>
                  </a:lnTo>
                  <a:lnTo>
                    <a:pt x="0" y="1837121"/>
                  </a:lnTo>
                  <a:lnTo>
                    <a:pt x="0" y="0"/>
                  </a:lnTo>
                  <a:close/>
                </a:path>
              </a:pathLst>
            </a:custGeom>
            <a:blipFill rotWithShape="1">
              <a:blip r:embed="rId7">
                <a:alphaModFix/>
              </a:blip>
              <a:stretch>
                <a:fillRect b="0" l="0" r="0" t="0"/>
              </a:stretch>
            </a:blipFill>
            <a:ln>
              <a:noFill/>
            </a:ln>
          </p:spPr>
        </p:sp>
        <p:sp>
          <p:nvSpPr>
            <p:cNvPr id="133" name="Google Shape;133;p1"/>
            <p:cNvSpPr/>
            <p:nvPr/>
          </p:nvSpPr>
          <p:spPr>
            <a:xfrm>
              <a:off x="25238402" y="1005300"/>
              <a:ext cx="2714853" cy="2061546"/>
            </a:xfrm>
            <a:custGeom>
              <a:rect b="b" l="l" r="r" t="t"/>
              <a:pathLst>
                <a:path extrusionOk="0" h="2061546" w="2714853">
                  <a:moveTo>
                    <a:pt x="0" y="0"/>
                  </a:moveTo>
                  <a:lnTo>
                    <a:pt x="2714853" y="0"/>
                  </a:lnTo>
                  <a:lnTo>
                    <a:pt x="2714853" y="2061546"/>
                  </a:lnTo>
                  <a:lnTo>
                    <a:pt x="0" y="2061546"/>
                  </a:lnTo>
                  <a:lnTo>
                    <a:pt x="0" y="0"/>
                  </a:lnTo>
                  <a:close/>
                </a:path>
              </a:pathLst>
            </a:custGeom>
            <a:blipFill rotWithShape="1">
              <a:blip r:embed="rId8">
                <a:alphaModFix/>
              </a:blip>
              <a:stretch>
                <a:fillRect b="0" l="0" r="0" t="0"/>
              </a:stretch>
            </a:blipFill>
            <a:ln>
              <a:noFill/>
            </a:ln>
          </p:spPr>
        </p:sp>
        <p:cxnSp>
          <p:nvCxnSpPr>
            <p:cNvPr id="134" name="Google Shape;134;p1"/>
            <p:cNvCxnSpPr/>
            <p:nvPr/>
          </p:nvCxnSpPr>
          <p:spPr>
            <a:xfrm>
              <a:off x="0" y="787312"/>
              <a:ext cx="34228763" cy="0"/>
            </a:xfrm>
            <a:prstGeom prst="straightConnector1">
              <a:avLst/>
            </a:prstGeom>
            <a:noFill/>
            <a:ln cap="flat" cmpd="sng" w="101600">
              <a:solidFill>
                <a:srgbClr val="D1A428"/>
              </a:solidFill>
              <a:prstDash val="solid"/>
              <a:round/>
              <a:headEnd len="lg" w="lg" type="oval"/>
              <a:tailEnd len="lg" w="lg" type="oval"/>
            </a:ln>
          </p:spPr>
        </p:cxnSp>
        <p:sp>
          <p:nvSpPr>
            <p:cNvPr id="135" name="Google Shape;135;p1"/>
            <p:cNvSpPr txBox="1"/>
            <p:nvPr/>
          </p:nvSpPr>
          <p:spPr>
            <a:xfrm>
              <a:off x="7369340" y="-9525"/>
              <a:ext cx="19386903" cy="504737"/>
            </a:xfrm>
            <a:prstGeom prst="rect">
              <a:avLst/>
            </a:prstGeom>
            <a:noFill/>
            <a:ln>
              <a:noFill/>
            </a:ln>
          </p:spPr>
          <p:txBody>
            <a:bodyPr anchorCtr="0" anchor="t" bIns="0" lIns="0" spcFirstLastPara="1" rIns="0" wrap="square" tIns="0">
              <a:spAutoFit/>
            </a:bodyPr>
            <a:lstStyle/>
            <a:p>
              <a:pPr indent="0" lvl="0" marL="0" marR="0" rtl="0" algn="ctr">
                <a:lnSpc>
                  <a:spcPct val="120008"/>
                </a:lnSpc>
                <a:spcBef>
                  <a:spcPts val="0"/>
                </a:spcBef>
                <a:spcAft>
                  <a:spcPts val="0"/>
                </a:spcAft>
                <a:buNone/>
              </a:pPr>
              <a:r>
                <a:rPr b="1" i="0" lang="en-US" sz="2499" u="none" cap="none" strike="noStrike">
                  <a:solidFill>
                    <a:srgbClr val="006AA8"/>
                  </a:solidFill>
                  <a:latin typeface="Times"/>
                  <a:ea typeface="Times"/>
                  <a:cs typeface="Times"/>
                  <a:sym typeface="Times"/>
                </a:rPr>
                <a:t>2026 IEEE Colombian Conference on Communications and Computing. Bucaramanga, Colombia, Sep 2-4  </a:t>
              </a:r>
              <a:endParaRPr/>
            </a:p>
          </p:txBody>
        </p:sp>
      </p:grpSp>
      <p:grpSp>
        <p:nvGrpSpPr>
          <p:cNvPr id="136" name="Google Shape;136;p1"/>
          <p:cNvGrpSpPr/>
          <p:nvPr/>
        </p:nvGrpSpPr>
        <p:grpSpPr>
          <a:xfrm>
            <a:off x="13055343" y="320312"/>
            <a:ext cx="11572411" cy="1598530"/>
            <a:chOff x="0" y="-9525"/>
            <a:chExt cx="6662623" cy="920327"/>
          </a:xfrm>
        </p:grpSpPr>
        <p:sp>
          <p:nvSpPr>
            <p:cNvPr id="137" name="Google Shape;137;p1"/>
            <p:cNvSpPr/>
            <p:nvPr/>
          </p:nvSpPr>
          <p:spPr>
            <a:xfrm>
              <a:off x="0" y="0"/>
              <a:ext cx="6662623" cy="910802"/>
            </a:xfrm>
            <a:custGeom>
              <a:rect b="b" l="l" r="r" t="t"/>
              <a:pathLst>
                <a:path extrusionOk="0" h="910802" w="6662623">
                  <a:moveTo>
                    <a:pt x="0" y="0"/>
                  </a:moveTo>
                  <a:lnTo>
                    <a:pt x="6662623" y="0"/>
                  </a:lnTo>
                  <a:lnTo>
                    <a:pt x="6662623" y="910802"/>
                  </a:lnTo>
                  <a:lnTo>
                    <a:pt x="0" y="910802"/>
                  </a:lnTo>
                  <a:close/>
                </a:path>
              </a:pathLst>
            </a:custGeom>
            <a:blipFill rotWithShape="1">
              <a:blip r:embed="rId4">
                <a:alphaModFix amt="0"/>
              </a:blip>
              <a:stretch>
                <a:fillRect b="-124130" l="0" r="-25312" t="-133089"/>
              </a:stretch>
            </a:blipFill>
            <a:ln>
              <a:noFill/>
            </a:ln>
          </p:spPr>
        </p:sp>
        <p:sp>
          <p:nvSpPr>
            <p:cNvPr id="138" name="Google Shape;138;p1"/>
            <p:cNvSpPr txBox="1"/>
            <p:nvPr/>
          </p:nvSpPr>
          <p:spPr>
            <a:xfrm>
              <a:off x="0" y="-9525"/>
              <a:ext cx="6662623" cy="920325"/>
            </a:xfrm>
            <a:prstGeom prst="rect">
              <a:avLst/>
            </a:prstGeom>
            <a:noFill/>
            <a:ln>
              <a:noFill/>
            </a:ln>
          </p:spPr>
          <p:txBody>
            <a:bodyPr anchorCtr="0" anchor="ctr" bIns="0" lIns="0" spcFirstLastPara="1" rIns="0" wrap="square" tIns="0">
              <a:noAutofit/>
            </a:bodyPr>
            <a:lstStyle/>
            <a:p>
              <a:pPr indent="0" lvl="0" marL="0" marR="0" rtl="0" algn="l">
                <a:lnSpc>
                  <a:spcPct val="119991"/>
                </a:lnSpc>
                <a:spcBef>
                  <a:spcPts val="0"/>
                </a:spcBef>
                <a:spcAft>
                  <a:spcPts val="0"/>
                </a:spcAft>
                <a:buNone/>
              </a:pPr>
              <a:r>
                <a:rPr b="0" i="0" lang="en-US" sz="2496" u="none" cap="none" strike="noStrike">
                  <a:solidFill>
                    <a:srgbClr val="339966"/>
                  </a:solidFill>
                  <a:latin typeface="Times New Roman"/>
                  <a:ea typeface="Times New Roman"/>
                  <a:cs typeface="Times New Roman"/>
                  <a:sym typeface="Times New Roman"/>
                </a:rPr>
                <a:t>Area for institutional logos</a:t>
              </a:r>
              <a:endParaRPr/>
            </a:p>
            <a:p>
              <a:pPr indent="0" lvl="0" marL="0" marR="0" rtl="0" algn="l">
                <a:lnSpc>
                  <a:spcPct val="119991"/>
                </a:lnSpc>
                <a:spcBef>
                  <a:spcPts val="0"/>
                </a:spcBef>
                <a:spcAft>
                  <a:spcPts val="0"/>
                </a:spcAft>
                <a:buNone/>
              </a:pPr>
              <a:r>
                <a:t/>
              </a:r>
              <a:endParaRPr b="0" i="0" sz="2496" u="none" cap="none" strike="noStrike">
                <a:solidFill>
                  <a:srgbClr val="339966"/>
                </a:solidFill>
                <a:latin typeface="Times New Roman"/>
                <a:ea typeface="Times New Roman"/>
                <a:cs typeface="Times New Roman"/>
                <a:sym typeface="Times New Roman"/>
              </a:endParaRPr>
            </a:p>
          </p:txBody>
        </p:sp>
      </p:grpSp>
      <p:sp>
        <p:nvSpPr>
          <p:cNvPr id="139" name="Google Shape;139;p1"/>
          <p:cNvSpPr/>
          <p:nvPr/>
        </p:nvSpPr>
        <p:spPr>
          <a:xfrm>
            <a:off x="12878163" y="227055"/>
            <a:ext cx="11926810" cy="1801613"/>
          </a:xfrm>
          <a:custGeom>
            <a:rect b="b" l="l" r="r" t="t"/>
            <a:pathLst>
              <a:path extrusionOk="0" h="2370318" w="15691676">
                <a:moveTo>
                  <a:pt x="0" y="0"/>
                </a:moveTo>
                <a:lnTo>
                  <a:pt x="15691676" y="0"/>
                </a:lnTo>
                <a:lnTo>
                  <a:pt x="15691676" y="2370318"/>
                </a:lnTo>
                <a:lnTo>
                  <a:pt x="0" y="2370318"/>
                </a:lnTo>
                <a:close/>
              </a:path>
            </a:pathLst>
          </a:custGeom>
          <a:blipFill rotWithShape="1">
            <a:blip r:embed="rId4">
              <a:alphaModFix amt="0"/>
            </a:blip>
            <a:stretch>
              <a:fillRect b="-278659" l="-53357" r="6583" t="0"/>
            </a:stretch>
          </a:blipFill>
          <a:ln cap="sq" cmpd="sng" w="9525">
            <a:solidFill>
              <a:srgbClr val="189F9E"/>
            </a:solidFill>
            <a:prstDash val="dash"/>
            <a:miter lim="8000"/>
            <a:headEnd len="sm" w="sm" type="none"/>
            <a:tailEnd len="sm" w="sm" type="none"/>
          </a:ln>
        </p:spPr>
      </p:sp>
      <p:graphicFrame>
        <p:nvGraphicFramePr>
          <p:cNvPr id="140" name="Google Shape;140;p1"/>
          <p:cNvGraphicFramePr/>
          <p:nvPr/>
        </p:nvGraphicFramePr>
        <p:xfrm>
          <a:off x="14207609" y="25465515"/>
          <a:ext cx="3000000" cy="3000000"/>
        </p:xfrm>
        <a:graphic>
          <a:graphicData uri="http://schemas.openxmlformats.org/drawingml/2006/table">
            <a:tbl>
              <a:tblPr>
                <a:noFill/>
                <a:tableStyleId>{2A8CF088-84A8-49AE-9E79-E6BA1848B7AA}</a:tableStyleId>
              </a:tblPr>
              <a:tblGrid>
                <a:gridCol w="1409075"/>
                <a:gridCol w="2231950"/>
                <a:gridCol w="2222000"/>
                <a:gridCol w="2342700"/>
              </a:tblGrid>
              <a:tr h="771850">
                <a:tc>
                  <a:txBody>
                    <a:bodyPr/>
                    <a:lstStyle/>
                    <a:p>
                      <a:pPr indent="0" lvl="0" marL="0" marR="0" rtl="0" algn="ctr">
                        <a:lnSpc>
                          <a:spcPct val="111627"/>
                        </a:lnSpc>
                        <a:spcBef>
                          <a:spcPts val="0"/>
                        </a:spcBef>
                        <a:spcAft>
                          <a:spcPts val="0"/>
                        </a:spcAft>
                        <a:buNone/>
                      </a:pPr>
                      <a:r>
                        <a:rPr lang="en-US" sz="1935" u="none" cap="none" strike="noStrike">
                          <a:solidFill>
                            <a:srgbClr val="000000"/>
                          </a:solidFill>
                          <a:latin typeface="Times New Roman"/>
                          <a:ea typeface="Times New Roman"/>
                          <a:cs typeface="Times New Roman"/>
                          <a:sym typeface="Times New Roman"/>
                        </a:rPr>
                        <a:t>Model</a:t>
                      </a:r>
                      <a:endParaRPr sz="1100" u="none" cap="none" strike="noStrike"/>
                    </a:p>
                  </a:txBody>
                  <a:tcPr marT="189550" marB="189550" marR="189550" marL="189550" anchor="ctr">
                    <a:lnL cap="flat" cmpd="sng" w="9525">
                      <a:solidFill>
                        <a:srgbClr val="339966"/>
                      </a:solidFill>
                      <a:prstDash val="solid"/>
                      <a:round/>
                      <a:headEnd len="sm" w="sm" type="none"/>
                      <a:tailEnd len="sm" w="sm" type="none"/>
                    </a:lnL>
                    <a:lnR cap="flat" cmpd="sng" w="9525">
                      <a:solidFill>
                        <a:srgbClr val="339966"/>
                      </a:solidFill>
                      <a:prstDash val="solid"/>
                      <a:round/>
                      <a:headEnd len="sm" w="sm" type="none"/>
                      <a:tailEnd len="sm" w="sm" type="none"/>
                    </a:lnR>
                    <a:lnT cap="flat" cmpd="sng" w="9525">
                      <a:solidFill>
                        <a:srgbClr val="339966"/>
                      </a:solidFill>
                      <a:prstDash val="solid"/>
                      <a:round/>
                      <a:headEnd len="sm" w="sm" type="none"/>
                      <a:tailEnd len="sm" w="sm" type="none"/>
                    </a:lnT>
                    <a:lnB cap="flat" cmpd="sng" w="9525">
                      <a:solidFill>
                        <a:srgbClr val="339966"/>
                      </a:solidFill>
                      <a:prstDash val="solid"/>
                      <a:round/>
                      <a:headEnd len="sm" w="sm" type="none"/>
                      <a:tailEnd len="sm" w="sm" type="none"/>
                    </a:lnB>
                  </a:tcPr>
                </a:tc>
                <a:tc>
                  <a:txBody>
                    <a:bodyPr/>
                    <a:lstStyle/>
                    <a:p>
                      <a:pPr indent="0" lvl="0" marL="0" marR="0" rtl="0" algn="ctr">
                        <a:lnSpc>
                          <a:spcPct val="111627"/>
                        </a:lnSpc>
                        <a:spcBef>
                          <a:spcPts val="0"/>
                        </a:spcBef>
                        <a:spcAft>
                          <a:spcPts val="0"/>
                        </a:spcAft>
                        <a:buNone/>
                      </a:pPr>
                      <a:r>
                        <a:rPr lang="en-US" sz="1935" u="none" cap="none" strike="noStrike">
                          <a:solidFill>
                            <a:srgbClr val="000000"/>
                          </a:solidFill>
                          <a:latin typeface="Times New Roman"/>
                          <a:ea typeface="Times New Roman"/>
                          <a:cs typeface="Times New Roman"/>
                          <a:sym typeface="Times New Roman"/>
                        </a:rPr>
                        <a:t>Feature extraction</a:t>
                      </a:r>
                      <a:endParaRPr sz="1100" u="none" cap="none" strike="noStrike"/>
                    </a:p>
                  </a:txBody>
                  <a:tcPr marT="189550" marB="189550" marR="189550" marL="189550" anchor="ctr">
                    <a:lnL cap="flat" cmpd="sng" w="9525">
                      <a:solidFill>
                        <a:srgbClr val="339966"/>
                      </a:solidFill>
                      <a:prstDash val="solid"/>
                      <a:round/>
                      <a:headEnd len="sm" w="sm" type="none"/>
                      <a:tailEnd len="sm" w="sm" type="none"/>
                    </a:lnL>
                    <a:lnR cap="flat" cmpd="sng" w="9525">
                      <a:solidFill>
                        <a:srgbClr val="339966"/>
                      </a:solidFill>
                      <a:prstDash val="solid"/>
                      <a:round/>
                      <a:headEnd len="sm" w="sm" type="none"/>
                      <a:tailEnd len="sm" w="sm" type="none"/>
                    </a:lnR>
                    <a:lnT cap="flat" cmpd="sng" w="9525">
                      <a:solidFill>
                        <a:srgbClr val="339966"/>
                      </a:solidFill>
                      <a:prstDash val="solid"/>
                      <a:round/>
                      <a:headEnd len="sm" w="sm" type="none"/>
                      <a:tailEnd len="sm" w="sm" type="none"/>
                    </a:lnT>
                    <a:lnB cap="flat" cmpd="sng" w="9525">
                      <a:solidFill>
                        <a:srgbClr val="339966"/>
                      </a:solidFill>
                      <a:prstDash val="solid"/>
                      <a:round/>
                      <a:headEnd len="sm" w="sm" type="none"/>
                      <a:tailEnd len="sm" w="sm" type="none"/>
                    </a:lnB>
                  </a:tcPr>
                </a:tc>
                <a:tc>
                  <a:txBody>
                    <a:bodyPr/>
                    <a:lstStyle/>
                    <a:p>
                      <a:pPr indent="0" lvl="0" marL="0" marR="0" rtl="0" algn="ctr">
                        <a:lnSpc>
                          <a:spcPct val="111627"/>
                        </a:lnSpc>
                        <a:spcBef>
                          <a:spcPts val="0"/>
                        </a:spcBef>
                        <a:spcAft>
                          <a:spcPts val="0"/>
                        </a:spcAft>
                        <a:buNone/>
                      </a:pPr>
                      <a:r>
                        <a:rPr lang="en-US" sz="1935" u="none" cap="none" strike="noStrike">
                          <a:solidFill>
                            <a:srgbClr val="000000"/>
                          </a:solidFill>
                          <a:latin typeface="Times New Roman"/>
                          <a:ea typeface="Times New Roman"/>
                          <a:cs typeface="Times New Roman"/>
                          <a:sym typeface="Times New Roman"/>
                        </a:rPr>
                        <a:t>Reprocessing</a:t>
                      </a:r>
                      <a:endParaRPr sz="1100" u="none" cap="none" strike="noStrike"/>
                    </a:p>
                  </a:txBody>
                  <a:tcPr marT="189550" marB="189550" marR="189550" marL="189550" anchor="ctr">
                    <a:lnL cap="flat" cmpd="sng" w="9525">
                      <a:solidFill>
                        <a:srgbClr val="339966"/>
                      </a:solidFill>
                      <a:prstDash val="solid"/>
                      <a:round/>
                      <a:headEnd len="sm" w="sm" type="none"/>
                      <a:tailEnd len="sm" w="sm" type="none"/>
                    </a:lnL>
                    <a:lnR cap="flat" cmpd="sng" w="9525">
                      <a:solidFill>
                        <a:srgbClr val="339966"/>
                      </a:solidFill>
                      <a:prstDash val="solid"/>
                      <a:round/>
                      <a:headEnd len="sm" w="sm" type="none"/>
                      <a:tailEnd len="sm" w="sm" type="none"/>
                    </a:lnR>
                    <a:lnT cap="flat" cmpd="sng" w="9525">
                      <a:solidFill>
                        <a:srgbClr val="339966"/>
                      </a:solidFill>
                      <a:prstDash val="solid"/>
                      <a:round/>
                      <a:headEnd len="sm" w="sm" type="none"/>
                      <a:tailEnd len="sm" w="sm" type="none"/>
                    </a:lnT>
                    <a:lnB cap="flat" cmpd="sng" w="9525">
                      <a:solidFill>
                        <a:srgbClr val="339966"/>
                      </a:solidFill>
                      <a:prstDash val="solid"/>
                      <a:round/>
                      <a:headEnd len="sm" w="sm" type="none"/>
                      <a:tailEnd len="sm" w="sm" type="none"/>
                    </a:lnB>
                  </a:tcPr>
                </a:tc>
                <a:tc>
                  <a:txBody>
                    <a:bodyPr/>
                    <a:lstStyle/>
                    <a:p>
                      <a:pPr indent="0" lvl="0" marL="0" marR="0" rtl="0" algn="ctr">
                        <a:lnSpc>
                          <a:spcPct val="111627"/>
                        </a:lnSpc>
                        <a:spcBef>
                          <a:spcPts val="0"/>
                        </a:spcBef>
                        <a:spcAft>
                          <a:spcPts val="0"/>
                        </a:spcAft>
                        <a:buNone/>
                      </a:pPr>
                      <a:r>
                        <a:rPr lang="en-US" sz="1935" u="none" cap="none" strike="noStrike">
                          <a:solidFill>
                            <a:srgbClr val="000000"/>
                          </a:solidFill>
                          <a:latin typeface="Times New Roman"/>
                          <a:ea typeface="Times New Roman"/>
                          <a:cs typeface="Times New Roman"/>
                          <a:sym typeface="Times New Roman"/>
                        </a:rPr>
                        <a:t>Classification</a:t>
                      </a:r>
                      <a:endParaRPr sz="1100" u="none" cap="none" strike="noStrike"/>
                    </a:p>
                  </a:txBody>
                  <a:tcPr marT="189550" marB="189550" marR="189550" marL="189550" anchor="ctr">
                    <a:lnL cap="flat" cmpd="sng" w="9525">
                      <a:solidFill>
                        <a:srgbClr val="339966"/>
                      </a:solidFill>
                      <a:prstDash val="solid"/>
                      <a:round/>
                      <a:headEnd len="sm" w="sm" type="none"/>
                      <a:tailEnd len="sm" w="sm" type="none"/>
                    </a:lnL>
                    <a:lnR cap="flat" cmpd="sng" w="9525">
                      <a:solidFill>
                        <a:srgbClr val="339966"/>
                      </a:solidFill>
                      <a:prstDash val="solid"/>
                      <a:round/>
                      <a:headEnd len="sm" w="sm" type="none"/>
                      <a:tailEnd len="sm" w="sm" type="none"/>
                    </a:lnR>
                    <a:lnT cap="flat" cmpd="sng" w="9525">
                      <a:solidFill>
                        <a:srgbClr val="339966"/>
                      </a:solidFill>
                      <a:prstDash val="solid"/>
                      <a:round/>
                      <a:headEnd len="sm" w="sm" type="none"/>
                      <a:tailEnd len="sm" w="sm" type="none"/>
                    </a:lnT>
                    <a:lnB cap="flat" cmpd="sng" w="9525">
                      <a:solidFill>
                        <a:srgbClr val="339966"/>
                      </a:solidFill>
                      <a:prstDash val="solid"/>
                      <a:round/>
                      <a:headEnd len="sm" w="sm" type="none"/>
                      <a:tailEnd len="sm" w="sm" type="none"/>
                    </a:lnB>
                  </a:tcPr>
                </a:tc>
              </a:tr>
              <a:tr h="405250">
                <a:tc>
                  <a:txBody>
                    <a:bodyPr/>
                    <a:lstStyle/>
                    <a:p>
                      <a:pPr indent="0" lvl="0" marL="0" marR="0" rtl="0" algn="ctr">
                        <a:lnSpc>
                          <a:spcPct val="111627"/>
                        </a:lnSpc>
                        <a:spcBef>
                          <a:spcPts val="0"/>
                        </a:spcBef>
                        <a:spcAft>
                          <a:spcPts val="0"/>
                        </a:spcAft>
                        <a:buNone/>
                      </a:pPr>
                      <a:r>
                        <a:rPr lang="en-US" sz="1935" u="none" cap="none" strike="noStrike">
                          <a:solidFill>
                            <a:srgbClr val="000000"/>
                          </a:solidFill>
                          <a:latin typeface="Times New Roman"/>
                          <a:ea typeface="Times New Roman"/>
                          <a:cs typeface="Times New Roman"/>
                          <a:sym typeface="Times New Roman"/>
                        </a:rPr>
                        <a:t>KNN</a:t>
                      </a:r>
                      <a:endParaRPr sz="1100" u="none" cap="none" strike="noStrike"/>
                    </a:p>
                  </a:txBody>
                  <a:tcPr marT="189550" marB="189550" marR="189550" marL="189550" anchor="ctr">
                    <a:lnL cap="flat" cmpd="sng" w="9525">
                      <a:solidFill>
                        <a:srgbClr val="339966"/>
                      </a:solidFill>
                      <a:prstDash val="solid"/>
                      <a:round/>
                      <a:headEnd len="sm" w="sm" type="none"/>
                      <a:tailEnd len="sm" w="sm" type="none"/>
                    </a:lnL>
                    <a:lnR cap="flat" cmpd="sng" w="9525">
                      <a:solidFill>
                        <a:srgbClr val="339966"/>
                      </a:solidFill>
                      <a:prstDash val="solid"/>
                      <a:round/>
                      <a:headEnd len="sm" w="sm" type="none"/>
                      <a:tailEnd len="sm" w="sm" type="none"/>
                    </a:lnR>
                    <a:lnT cap="flat" cmpd="sng" w="9525">
                      <a:solidFill>
                        <a:srgbClr val="339966"/>
                      </a:solidFill>
                      <a:prstDash val="solid"/>
                      <a:round/>
                      <a:headEnd len="sm" w="sm" type="none"/>
                      <a:tailEnd len="sm" w="sm" type="none"/>
                    </a:lnT>
                    <a:lnB cap="flat" cmpd="sng" w="9525">
                      <a:solidFill>
                        <a:srgbClr val="339966"/>
                      </a:solidFill>
                      <a:prstDash val="solid"/>
                      <a:round/>
                      <a:headEnd len="sm" w="sm" type="none"/>
                      <a:tailEnd len="sm" w="sm" type="none"/>
                    </a:lnB>
                  </a:tcPr>
                </a:tc>
                <a:tc rowSpan="2">
                  <a:txBody>
                    <a:bodyPr/>
                    <a:lstStyle/>
                    <a:p>
                      <a:pPr indent="0" lvl="0" marL="0" marR="0" rtl="0" algn="ctr">
                        <a:lnSpc>
                          <a:spcPct val="111627"/>
                        </a:lnSpc>
                        <a:spcBef>
                          <a:spcPts val="0"/>
                        </a:spcBef>
                        <a:spcAft>
                          <a:spcPts val="0"/>
                        </a:spcAft>
                        <a:buNone/>
                      </a:pPr>
                      <a:r>
                        <a:rPr lang="en-US" sz="1935" u="none" cap="none" strike="noStrike">
                          <a:solidFill>
                            <a:srgbClr val="000000"/>
                          </a:solidFill>
                          <a:latin typeface="Times New Roman"/>
                          <a:ea typeface="Times New Roman"/>
                          <a:cs typeface="Times New Roman"/>
                          <a:sym typeface="Times New Roman"/>
                        </a:rPr>
                        <a:t>&gt;200,000 flops</a:t>
                      </a:r>
                      <a:endParaRPr sz="1100" u="none" cap="none" strike="noStrike"/>
                    </a:p>
                  </a:txBody>
                  <a:tcPr marT="189550" marB="189550" marR="189550" marL="189550" anchor="ctr">
                    <a:lnL cap="flat" cmpd="sng" w="9525">
                      <a:solidFill>
                        <a:srgbClr val="339966"/>
                      </a:solidFill>
                      <a:prstDash val="solid"/>
                      <a:round/>
                      <a:headEnd len="sm" w="sm" type="none"/>
                      <a:tailEnd len="sm" w="sm" type="none"/>
                    </a:lnL>
                    <a:lnR cap="flat" cmpd="sng" w="9525">
                      <a:solidFill>
                        <a:srgbClr val="339966"/>
                      </a:solidFill>
                      <a:prstDash val="solid"/>
                      <a:round/>
                      <a:headEnd len="sm" w="sm" type="none"/>
                      <a:tailEnd len="sm" w="sm" type="none"/>
                    </a:lnR>
                    <a:lnT cap="flat" cmpd="sng" w="9525">
                      <a:solidFill>
                        <a:srgbClr val="339966"/>
                      </a:solidFill>
                      <a:prstDash val="solid"/>
                      <a:round/>
                      <a:headEnd len="sm" w="sm" type="none"/>
                      <a:tailEnd len="sm" w="sm" type="none"/>
                    </a:lnT>
                    <a:lnB cap="flat" cmpd="sng" w="9525">
                      <a:solidFill>
                        <a:srgbClr val="339966"/>
                      </a:solidFill>
                      <a:prstDash val="solid"/>
                      <a:round/>
                      <a:headEnd len="sm" w="sm" type="none"/>
                      <a:tailEnd len="sm" w="sm" type="none"/>
                    </a:lnB>
                  </a:tcPr>
                </a:tc>
                <a:tc rowSpan="2">
                  <a:txBody>
                    <a:bodyPr/>
                    <a:lstStyle/>
                    <a:p>
                      <a:pPr indent="0" lvl="0" marL="0" marR="0" rtl="0" algn="ctr">
                        <a:lnSpc>
                          <a:spcPct val="111627"/>
                        </a:lnSpc>
                        <a:spcBef>
                          <a:spcPts val="0"/>
                        </a:spcBef>
                        <a:spcAft>
                          <a:spcPts val="0"/>
                        </a:spcAft>
                        <a:buNone/>
                      </a:pPr>
                      <a:r>
                        <a:rPr lang="en-US" sz="1935" u="none" cap="none" strike="noStrike">
                          <a:solidFill>
                            <a:srgbClr val="000000"/>
                          </a:solidFill>
                          <a:latin typeface="Times New Roman"/>
                          <a:ea typeface="Times New Roman"/>
                          <a:cs typeface="Times New Roman"/>
                          <a:sym typeface="Times New Roman"/>
                        </a:rPr>
                        <a:t>~10 flops</a:t>
                      </a:r>
                      <a:endParaRPr sz="1100" u="none" cap="none" strike="noStrike"/>
                    </a:p>
                  </a:txBody>
                  <a:tcPr marT="189550" marB="189550" marR="189550" marL="189550" anchor="ctr">
                    <a:lnL cap="flat" cmpd="sng" w="9525">
                      <a:solidFill>
                        <a:srgbClr val="339966"/>
                      </a:solidFill>
                      <a:prstDash val="solid"/>
                      <a:round/>
                      <a:headEnd len="sm" w="sm" type="none"/>
                      <a:tailEnd len="sm" w="sm" type="none"/>
                    </a:lnL>
                    <a:lnR cap="flat" cmpd="sng" w="9525">
                      <a:solidFill>
                        <a:srgbClr val="339966"/>
                      </a:solidFill>
                      <a:prstDash val="solid"/>
                      <a:round/>
                      <a:headEnd len="sm" w="sm" type="none"/>
                      <a:tailEnd len="sm" w="sm" type="none"/>
                    </a:lnR>
                    <a:lnT cap="flat" cmpd="sng" w="9525">
                      <a:solidFill>
                        <a:srgbClr val="339966"/>
                      </a:solidFill>
                      <a:prstDash val="solid"/>
                      <a:round/>
                      <a:headEnd len="sm" w="sm" type="none"/>
                      <a:tailEnd len="sm" w="sm" type="none"/>
                    </a:lnT>
                    <a:lnB cap="flat" cmpd="sng" w="9525">
                      <a:solidFill>
                        <a:srgbClr val="339966"/>
                      </a:solidFill>
                      <a:prstDash val="solid"/>
                      <a:round/>
                      <a:headEnd len="sm" w="sm" type="none"/>
                      <a:tailEnd len="sm" w="sm" type="none"/>
                    </a:lnB>
                  </a:tcPr>
                </a:tc>
                <a:tc>
                  <a:txBody>
                    <a:bodyPr/>
                    <a:lstStyle/>
                    <a:p>
                      <a:pPr indent="0" lvl="0" marL="0" marR="0" rtl="0" algn="ctr">
                        <a:lnSpc>
                          <a:spcPct val="111627"/>
                        </a:lnSpc>
                        <a:spcBef>
                          <a:spcPts val="0"/>
                        </a:spcBef>
                        <a:spcAft>
                          <a:spcPts val="0"/>
                        </a:spcAft>
                        <a:buNone/>
                      </a:pPr>
                      <a:r>
                        <a:rPr lang="en-US" sz="1935" u="none" cap="none" strike="noStrike">
                          <a:solidFill>
                            <a:srgbClr val="000000"/>
                          </a:solidFill>
                          <a:latin typeface="Times New Roman"/>
                          <a:ea typeface="Times New Roman"/>
                          <a:cs typeface="Times New Roman"/>
                          <a:sym typeface="Times New Roman"/>
                        </a:rPr>
                        <a:t>~200 flops</a:t>
                      </a:r>
                      <a:endParaRPr sz="1100" u="none" cap="none" strike="noStrike"/>
                    </a:p>
                  </a:txBody>
                  <a:tcPr marT="189550" marB="189550" marR="189550" marL="189550" anchor="ctr">
                    <a:lnL cap="flat" cmpd="sng" w="9525">
                      <a:solidFill>
                        <a:srgbClr val="339966"/>
                      </a:solidFill>
                      <a:prstDash val="solid"/>
                      <a:round/>
                      <a:headEnd len="sm" w="sm" type="none"/>
                      <a:tailEnd len="sm" w="sm" type="none"/>
                    </a:lnL>
                    <a:lnR cap="flat" cmpd="sng" w="9525">
                      <a:solidFill>
                        <a:srgbClr val="339966"/>
                      </a:solidFill>
                      <a:prstDash val="solid"/>
                      <a:round/>
                      <a:headEnd len="sm" w="sm" type="none"/>
                      <a:tailEnd len="sm" w="sm" type="none"/>
                    </a:lnR>
                    <a:lnT cap="flat" cmpd="sng" w="9525">
                      <a:solidFill>
                        <a:srgbClr val="339966"/>
                      </a:solidFill>
                      <a:prstDash val="solid"/>
                      <a:round/>
                      <a:headEnd len="sm" w="sm" type="none"/>
                      <a:tailEnd len="sm" w="sm" type="none"/>
                    </a:lnT>
                    <a:lnB cap="flat" cmpd="sng" w="9525">
                      <a:solidFill>
                        <a:srgbClr val="339966"/>
                      </a:solidFill>
                      <a:prstDash val="solid"/>
                      <a:round/>
                      <a:headEnd len="sm" w="sm" type="none"/>
                      <a:tailEnd len="sm" w="sm" type="none"/>
                    </a:lnB>
                  </a:tcPr>
                </a:tc>
              </a:tr>
              <a:tr h="405650">
                <a:tc>
                  <a:txBody>
                    <a:bodyPr/>
                    <a:lstStyle/>
                    <a:p>
                      <a:pPr indent="0" lvl="0" marL="0" marR="0" rtl="0" algn="ctr">
                        <a:lnSpc>
                          <a:spcPct val="111627"/>
                        </a:lnSpc>
                        <a:spcBef>
                          <a:spcPts val="0"/>
                        </a:spcBef>
                        <a:spcAft>
                          <a:spcPts val="0"/>
                        </a:spcAft>
                        <a:buNone/>
                      </a:pPr>
                      <a:r>
                        <a:rPr lang="en-US" sz="1935" u="none" cap="none" strike="noStrike">
                          <a:solidFill>
                            <a:srgbClr val="000000"/>
                          </a:solidFill>
                          <a:latin typeface="Times New Roman"/>
                          <a:ea typeface="Times New Roman"/>
                          <a:cs typeface="Times New Roman"/>
                          <a:sym typeface="Times New Roman"/>
                        </a:rPr>
                        <a:t>NN</a:t>
                      </a:r>
                      <a:endParaRPr sz="1100" u="none" cap="none" strike="noStrike"/>
                    </a:p>
                  </a:txBody>
                  <a:tcPr marT="189550" marB="189550" marR="189550" marL="189550" anchor="ctr">
                    <a:lnL cap="flat" cmpd="sng" w="9525">
                      <a:solidFill>
                        <a:srgbClr val="339966"/>
                      </a:solidFill>
                      <a:prstDash val="solid"/>
                      <a:round/>
                      <a:headEnd len="sm" w="sm" type="none"/>
                      <a:tailEnd len="sm" w="sm" type="none"/>
                    </a:lnL>
                    <a:lnR cap="flat" cmpd="sng" w="9525">
                      <a:solidFill>
                        <a:srgbClr val="339966"/>
                      </a:solidFill>
                      <a:prstDash val="solid"/>
                      <a:round/>
                      <a:headEnd len="sm" w="sm" type="none"/>
                      <a:tailEnd len="sm" w="sm" type="none"/>
                    </a:lnR>
                    <a:lnT cap="flat" cmpd="sng" w="9525">
                      <a:solidFill>
                        <a:srgbClr val="339966"/>
                      </a:solidFill>
                      <a:prstDash val="solid"/>
                      <a:round/>
                      <a:headEnd len="sm" w="sm" type="none"/>
                      <a:tailEnd len="sm" w="sm" type="none"/>
                    </a:lnT>
                    <a:lnB cap="flat" cmpd="sng" w="9525">
                      <a:solidFill>
                        <a:srgbClr val="339966"/>
                      </a:solidFill>
                      <a:prstDash val="solid"/>
                      <a:round/>
                      <a:headEnd len="sm" w="sm" type="none"/>
                      <a:tailEnd len="sm" w="sm" type="none"/>
                    </a:lnB>
                  </a:tcPr>
                </a:tc>
                <a:tc vMerge="1"/>
                <a:tc vMerge="1"/>
                <a:tc>
                  <a:txBody>
                    <a:bodyPr/>
                    <a:lstStyle/>
                    <a:p>
                      <a:pPr indent="0" lvl="0" marL="0" marR="0" rtl="0" algn="ctr">
                        <a:lnSpc>
                          <a:spcPct val="111627"/>
                        </a:lnSpc>
                        <a:spcBef>
                          <a:spcPts val="0"/>
                        </a:spcBef>
                        <a:spcAft>
                          <a:spcPts val="0"/>
                        </a:spcAft>
                        <a:buNone/>
                      </a:pPr>
                      <a:r>
                        <a:rPr lang="en-US" sz="1935" u="none" cap="none" strike="noStrike">
                          <a:solidFill>
                            <a:srgbClr val="000000"/>
                          </a:solidFill>
                          <a:latin typeface="Times New Roman"/>
                          <a:ea typeface="Times New Roman"/>
                          <a:cs typeface="Times New Roman"/>
                          <a:sym typeface="Times New Roman"/>
                        </a:rPr>
                        <a:t>~10,000 flops</a:t>
                      </a:r>
                      <a:endParaRPr sz="1100" u="none" cap="none" strike="noStrike"/>
                    </a:p>
                  </a:txBody>
                  <a:tcPr marT="189550" marB="189550" marR="189550" marL="189550" anchor="ctr">
                    <a:lnL cap="flat" cmpd="sng" w="9525">
                      <a:solidFill>
                        <a:srgbClr val="339966"/>
                      </a:solidFill>
                      <a:prstDash val="solid"/>
                      <a:round/>
                      <a:headEnd len="sm" w="sm" type="none"/>
                      <a:tailEnd len="sm" w="sm" type="none"/>
                    </a:lnL>
                    <a:lnR cap="flat" cmpd="sng" w="9525">
                      <a:solidFill>
                        <a:srgbClr val="339966"/>
                      </a:solidFill>
                      <a:prstDash val="solid"/>
                      <a:round/>
                      <a:headEnd len="sm" w="sm" type="none"/>
                      <a:tailEnd len="sm" w="sm" type="none"/>
                    </a:lnR>
                    <a:lnT cap="flat" cmpd="sng" w="9525">
                      <a:solidFill>
                        <a:srgbClr val="339966"/>
                      </a:solidFill>
                      <a:prstDash val="solid"/>
                      <a:round/>
                      <a:headEnd len="sm" w="sm" type="none"/>
                      <a:tailEnd len="sm" w="sm" type="none"/>
                    </a:lnT>
                    <a:lnB cap="flat" cmpd="sng" w="9525">
                      <a:solidFill>
                        <a:srgbClr val="339966"/>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